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ink/ink6.xml" ContentType="application/inkml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8"/>
  </p:notesMasterIdLst>
  <p:sldIdLst>
    <p:sldId id="256" r:id="rId2"/>
    <p:sldId id="257" r:id="rId3"/>
    <p:sldId id="259" r:id="rId4"/>
    <p:sldId id="258" r:id="rId5"/>
    <p:sldId id="262" r:id="rId6"/>
    <p:sldId id="295" r:id="rId7"/>
    <p:sldId id="293" r:id="rId8"/>
    <p:sldId id="292" r:id="rId9"/>
    <p:sldId id="297" r:id="rId10"/>
    <p:sldId id="294" r:id="rId11"/>
    <p:sldId id="325" r:id="rId12"/>
    <p:sldId id="330" r:id="rId13"/>
    <p:sldId id="296" r:id="rId14"/>
    <p:sldId id="332" r:id="rId15"/>
    <p:sldId id="264" r:id="rId16"/>
    <p:sldId id="260" r:id="rId17"/>
    <p:sldId id="331" r:id="rId18"/>
    <p:sldId id="326" r:id="rId19"/>
    <p:sldId id="301" r:id="rId20"/>
    <p:sldId id="302" r:id="rId21"/>
    <p:sldId id="298" r:id="rId22"/>
    <p:sldId id="303" r:id="rId23"/>
    <p:sldId id="299" r:id="rId24"/>
    <p:sldId id="305" r:id="rId25"/>
    <p:sldId id="308" r:id="rId26"/>
    <p:sldId id="328" r:id="rId27"/>
    <p:sldId id="283" r:id="rId28"/>
    <p:sldId id="329" r:id="rId29"/>
    <p:sldId id="306" r:id="rId30"/>
    <p:sldId id="333" r:id="rId31"/>
    <p:sldId id="307" r:id="rId32"/>
    <p:sldId id="334" r:id="rId33"/>
    <p:sldId id="335" r:id="rId34"/>
    <p:sldId id="309" r:id="rId35"/>
    <p:sldId id="310" r:id="rId36"/>
    <p:sldId id="311" r:id="rId37"/>
    <p:sldId id="312" r:id="rId38"/>
    <p:sldId id="322" r:id="rId39"/>
    <p:sldId id="323" r:id="rId40"/>
    <p:sldId id="336" r:id="rId41"/>
    <p:sldId id="337" r:id="rId42"/>
    <p:sldId id="338" r:id="rId43"/>
    <p:sldId id="339" r:id="rId44"/>
    <p:sldId id="340" r:id="rId45"/>
    <p:sldId id="341" r:id="rId46"/>
    <p:sldId id="324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86"/>
    <p:restoredTop sz="72324"/>
  </p:normalViewPr>
  <p:slideViewPr>
    <p:cSldViewPr snapToGrid="0">
      <p:cViewPr varScale="1">
        <p:scale>
          <a:sx n="69" d="100"/>
          <a:sy n="69" d="100"/>
        </p:scale>
        <p:origin x="96" y="5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3T04:21:38.688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1 358 24575,'31'0'0,"5"0"0,-1 0 0,0 0 0,-2 0 0,1 0 0,-5 0 0,-1 0 0,-1 0 0,-9 0 0,9 0 0,-9-4 0,3 3 0,-4-6 0,0 6 0,5-7 0,-4 7 0,0-7 0,-3 8 0,-2-8 0,4 4 0,0-5 0,0 1 0,0-1 0,0 1 0,4 3 0,-3-2 0,4 2 0,-5-7 0,0 3 0,0-4 0,5 5 0,-4-5 0,8 3 0,-8-6 0,9 6 0,-4-7 0,5 7 0,-1-8 0,-4 8 0,4-3 0,-9 5 0,4-1 0,-5 4 0,-5-2 0,4 2 0,-7-2 0,7 2 0,-8-2 0,4 7 0,-4-4 0,-1 1 0,1 2 0,0-3 0,-1 4 0,1 0 0,-1 0 0,1-3 0,0 2 0,-1-2 0,0 3 0,1 0 0,-1 0 0,1 0 0,-4-3 0,-15-1 0,-5 0 0,-13 0 0,1 4 0,0-4 0,-5 3 0,4-3 0,-5 0 0,6 3 0,5-3 0,-3 4 0,8 0 0,-4 0 0,5 0 0,0 0 0,0 0 0,5 0 0,-4 0 0,3 0 0,0 0 0,-3 0 0,8 0 0,-8 0 0,7 0 0,-3 0 0,5 3 0,-1-2 0,1 2 0,-1 1 0,0-3 0,1 2 0,-1-3 0,1 3 0,-1-2 0,1 3 0,-5-1 0,-6 2 0,-5 4 0,-16 1 0,2 0 0,-16 1 0,12-1 0,-6 1 0,7-1 0,5-1 0,6 1 0,8-2 0,8 0 0,1-3 0,5-2 0,-1 1 0,0-3 0,1 2 0,-1-3 0,0 0 0,1 0 0,-1 0 0,1 0 0,-1 0 0,1 3 0,-1-2 0,1 6 0,0-7 0,3 4 0,0-4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3T04:21:43.120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600 0 24575,'-25'4'0,"2"-1"0,-6-3 0,13 0 0,-12 0 0,15 0 0,0 0 0,2 0 0,3 0 0,0 0 0,1 0 0,-1 0 0,1 0 0,0 0 0,-1 0 0,1 0 0,-1 0 0,1 0 0,0 0 0,0 0 0,0 0 0,-1 4 0,1-4 0,-1 7 0,-4-6 0,4 6 0,-4-6 0,0 6 0,-1-6 0,1 6 0,0-6 0,0 6 0,4-6 0,-4 6 0,0-6 0,3 2 0,-2 1 0,-1-4 0,3 7 0,-7-6 0,8 6 0,-4-6 0,0 6 0,4-6 0,-4 6 0,4-6 0,1 5 0,-1-5 0,1 2 0,3 1 0,-3-3 0,3 5 0,-3-5 0,-1 2 0,1-3 0,3 4 0,-2-4 0,5 7 0,-2-3 0,-1 0 0,4 2 0,-4-2 0,4 3 0,0 0 0,0 0 0,0 1 0,0-1 0,4 0 0,0 0 0,3-2 0,1 1 0,-1-5 0,-3 6 0,3-3 0,-6 3 0,5-3 0,-5 3 0,3-3 0,-4 3 0,0 0 0,0 0 0,0 0 0,-4-3 0,3 3 0,-5-7 0,1 7 0,-2-3 0,0 0 0,3 3 0,-3-6 0,3 2 0,0 0 0,1 1 0,3 3 0,0 0 0,0-3 0,0-1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3T04:21:47.212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173 59 24575,'-12'-7'0,"0"3"0,8 1 0,-3 3 0,0 0 0,3 3 0,-3-2 0,3 2 0,-3-3 0,0 0 0,3 3 0,-2-2 0,2 2 0,-3-3 0,0 0 0,0 0 0,3 4 0,-2-3 0,2 2 0,-3-3 0,0 0 0,0 0 0,0 3 0,-1-2 0,1 2 0,3 0 0,-2-2 0,22-4 0,-12 1 0,13-8 0,-10 9 0,-3-3 0,1 1 0,1-1 0,-2 0 0,1-3 0,1 6 0,-5-6 0,2 3 0,-3-3 0,0 0 0,0 0 0,-3 3 0,-1 1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3T04:21:53.896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2748 1 24575,'-38'0'0,"0"0"0,15 0 0,-4 0 0,-13 0 0,14 0 0,-13 0 0,21 0 0,-3 0 0,-1 0 0,8 0 0,-12 0 0,12 0 0,-7 0 0,-1 0 0,4 0 0,-9 0 0,4 4 0,-4-3 0,-1 7 0,0-3 0,0 1 0,5 1 0,-3-2 0,8 0 0,-4 3 0,0-7 0,4 7 0,-4-7 0,6 6 0,-6-6 0,-1 7 0,-5-3 0,-5 0 0,-2 4 0,-5-4 0,5 5 0,-4 0 0,4-5 0,0 4 0,-3-4 0,3 5 0,-6-4 0,1 3 0,-7-3 0,-1 4 0,-6 1 0,-1 0 0,1 0 0,-1 0 0,7-1 0,2-4 0,5 3 0,7-8 0,0 8 0,7-8 0,4 7 0,-4-7 0,9 6 0,-8-6 0,8 3 0,-9 0 0,9-3 0,-4 3 0,6-4 0,-1 0 0,4 3 0,-3-2 0,3 3 0,-3-4 0,-1 3 0,0-2 0,0 3 0,0-4 0,0 0 0,0 0 0,5 0 0,-4 0 0,0 4 0,2-3 0,-5 3 0,10-4 0,-3 0 0,5 0 0,-1 0 0,1 0 0,-1 0 0,0 0 0,1 0 0,-1 0 0,0 0 0,1 0 0,-1 0 0,1 0 0,-1 0 0,-4 0 0,4 0 0,-4 0 0,0 0 0,3 0 0,-2 0 0,3 0 0,0 0 0,1 0 0,-8 0 0,5 0 0,-5 0 0,7 0 0,1 3 0,-1-2 0,-4 2 0,4-3 0,-4 0 0,5 0 0,-1 0 0,0 0 0,1 0 0,-1 0 0,1 0 0,-1 0 0,1 0 0,-1 0 0,1 0 0,-1 0 0,1 0 0,0 0 0,-1 0 0,1 0 0,3 4 0,-3-4 0,3 4 0,-3-4 0,0 3 0,3 1 0,0 3 0,4 0 0,0 0 0,0 0 0,-3 1 0,2-1 0,-2 1 0,3-1 0,0 1 0,-4-1 0,4 1 0,-4 0 0,4-1 0,0 1 0,-3-4 0,2 2 0,-2-1 0,3 2 0,0 1 0,0-1 0,0 1 0,-4-4 0,3 3 0,-5-6 0,2 2 0,-3 0 0,0-2 0,3 5 0,-2-5 0,2 5 0,0-2 0,-3 0 0,6 2 0,-5-5 0,5 6 0,-6-3 0,6 3 0,-5-3 0,23-1 0,-8-3 0,23 0 0,-14-4 0,8 3 0,-7-6 0,7 6 0,-8-3 0,9 0 0,-9 3 0,3-3 0,1 0 0,-4 3 0,4-3 0,-5 4 0,0 0 0,-5 0 0,4 0 0,-3 0 0,4 0 0,0 0 0,-5-4 0,4 3 0,-7-2 0,7 3 0,-3 0 0,-1-4 0,4 4 0,-3-4 0,4 4 0,0 0 0,4 0 0,-3 0 0,9 0 0,-9-3 0,9 2 0,-4-3 0,0 4 0,3-4 0,-8 3 0,9-3 0,-9 0 0,8 3 0,-8-3 0,4 0 0,-5 3 0,0-2 0,0 3 0,0 0 0,-5 0 0,4-4 0,-7 3 0,3-3 0,-5 1 0,-2-1 0,-2-4 0,0 0 0,29 4 0,-20 1 0,19 3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3T04:22:32.899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0 0 24575,'0'0'0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5T01:21:13.6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085BFA-F8DD-7F46-84A8-468162492672}" type="datetimeFigureOut">
              <a:rPr lang="en-US" smtClean="0"/>
              <a:t>9/3/2022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B1D3F8-4383-0346-BE99-1FA5E40F50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3544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US" sz="2200" dirty="0">
                <a:latin typeface="Cambria Math" panose="02040503050406030204" pitchFamily="18" charset="0"/>
                <a:ea typeface="Cambria Math" panose="02040503050406030204" pitchFamily="18" charset="0"/>
              </a:rPr>
              <a:t>Pulmonary Stenosis occurs in a variety of Pulmonary vascular diseases, such as Williams or Alagille syndrome</a:t>
            </a:r>
          </a:p>
          <a:p>
            <a:pPr>
              <a:spcAft>
                <a:spcPts val="600"/>
              </a:spcAft>
            </a:pPr>
            <a:endParaRPr lang="en-US" sz="22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200" dirty="0">
                <a:latin typeface="Cambria Math" panose="02040503050406030204" pitchFamily="18" charset="0"/>
                <a:ea typeface="Cambria Math" panose="02040503050406030204" pitchFamily="18" charset="0"/>
              </a:rPr>
              <a:t>Previous literature has found that the optimal treatment for individuals with pulmonary stenosis is surgical pulmonary artery reconstruction, </a:t>
            </a:r>
            <a:r>
              <a:rPr lang="en-US" sz="1900" dirty="0">
                <a:latin typeface="Cambria Math" panose="02040503050406030204" pitchFamily="18" charset="0"/>
                <a:ea typeface="Cambria Math" panose="02040503050406030204" pitchFamily="18" charset="0"/>
              </a:rPr>
              <a:t>achieving long-term reduction of right ventricular pressures with low rates of morbidity, mortality, and reintervention. </a:t>
            </a:r>
          </a:p>
          <a:p>
            <a:pPr>
              <a:spcAft>
                <a:spcPts val="600"/>
              </a:spcAft>
            </a:pPr>
            <a:endParaRPr lang="en-US" sz="19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1900" dirty="0">
                <a:latin typeface="Cambria Math" panose="02040503050406030204" pitchFamily="18" charset="0"/>
                <a:ea typeface="Cambria Math" panose="02040503050406030204" pitchFamily="18" charset="0"/>
              </a:rPr>
              <a:t>However, </a:t>
            </a:r>
            <a:r>
              <a:rPr lang="en-US" sz="20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signficant</a:t>
            </a:r>
            <a:r>
              <a:rPr lang="en-US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 technical challenges associated with the surgery leave transcatheter interventions as standard-of-care despite suboptimal outcome such as 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persistent right ventricular hypertension and frequently necessitate reintervention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In </a:t>
            </a:r>
            <a:r>
              <a:rPr lang="en-US" sz="20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cath</a:t>
            </a:r>
            <a:r>
              <a:rPr lang="en-US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-based treatments, clinicians must prioritize which lesions to balloon and/or stent, and in which order, knowing each procedure has an associated probability of success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A pressing need exists to develop new predictive virtual treatment planning tools to aid clinicians to identify optimal repair strategies, maximizing the probability of success for both short- and long-term outcomes.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B1D3F8-4383-0346-BE99-1FA5E40F507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0839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Organize in terms of goals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A1F7E8-FA02-2D41-834A-B857A473368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9061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B1D3F8-4383-0346-BE99-1FA5E40F507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759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are considering making a change, so rather than probability based, we will try to match stenosis according to one of Ingrid’s models and observe the change.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A1F7E8-FA02-2D41-834A-B857A473368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6372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Organize in terms of goals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A1F7E8-FA02-2D41-834A-B857A473368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3005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B1D3F8-4383-0346-BE99-1FA5E40F507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5033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B1D3F8-4383-0346-BE99-1FA5E40F507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8992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Organize in terms of goals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A1F7E8-FA02-2D41-834A-B857A473368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3822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B1D3F8-4383-0346-BE99-1FA5E40F507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8119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B1D3F8-4383-0346-BE99-1FA5E40F507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13428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B1D3F8-4383-0346-BE99-1FA5E40F5078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5020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Ingrid Lam, a former PhD student of Alison’s worked with modeling 6 Williams and Alagille Syndrome patients, utilizing 3D CFD simulations to model transcatheter postinterventional treatment. </a:t>
            </a:r>
          </a:p>
          <a:p>
            <a:endParaRPr lang="en-US" dirty="0"/>
          </a:p>
          <a:p>
            <a:r>
              <a:rPr lang="en-US" dirty="0"/>
              <a:t>She found, in the first image that Proximal stenting, which is the most common clinical practice is insufficient for treating pulmonary stenosis, and more extensive distal stenting is needed.</a:t>
            </a:r>
          </a:p>
          <a:p>
            <a:endParaRPr lang="en-US" dirty="0"/>
          </a:p>
          <a:p>
            <a:r>
              <a:rPr lang="en-US" dirty="0"/>
              <a:t>Furthermore, this shows the capabilities for 3D CFD simulations to accurately model hemodynamics in the </a:t>
            </a:r>
            <a:r>
              <a:rPr lang="en-US" dirty="0" err="1"/>
              <a:t>presense</a:t>
            </a:r>
            <a:r>
              <a:rPr lang="en-US" dirty="0"/>
              <a:t> of stenosis and </a:t>
            </a:r>
            <a:r>
              <a:rPr lang="en-US" dirty="0" err="1"/>
              <a:t>posinterventional</a:t>
            </a:r>
            <a:r>
              <a:rPr lang="en-US" dirty="0"/>
              <a:t> response.</a:t>
            </a:r>
          </a:p>
          <a:p>
            <a:endParaRPr lang="en-US" sz="12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US" sz="12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Additionaly</a:t>
            </a:r>
            <a:r>
              <a:rPr lang="en-US" sz="1200" dirty="0">
                <a:latin typeface="Cambria Math" panose="02040503050406030204" pitchFamily="18" charset="0"/>
                <a:ea typeface="Cambria Math" panose="02040503050406030204" pitchFamily="18" charset="0"/>
              </a:rPr>
              <a:t> they proposed resistance maps to assist in identifying resistance hotspots and high impact stenosis regions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B1D3F8-4383-0346-BE99-1FA5E40F507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68058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B1D3F8-4383-0346-BE99-1FA5E40F5078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36737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B1D3F8-4383-0346-BE99-1FA5E40F5078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48469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B1D3F8-4383-0346-BE99-1FA5E40F5078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7442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Just Read.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A1F7E8-FA02-2D41-834A-B857A473368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2709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Visualization of structure: Two paths to take, Tune healthy model, artificial stenose it, or use given RCR’s (usually tuned to some clinical measurements) and identify n points of stenosis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B1D3F8-4383-0346-BE99-1FA5E40F507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5047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Organize in terms of goals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A1F7E8-FA02-2D41-834A-B857A473368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688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Read it off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F6A854-E7D6-E049-ADA9-6AC6B0A77C9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1531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B1D3F8-4383-0346-BE99-1FA5E40F507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4402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take a modified surrogate tuning model used by </a:t>
            </a:r>
            <a:r>
              <a:rPr lang="en-US" dirty="0" err="1"/>
              <a:t>Weiguang</a:t>
            </a:r>
            <a:r>
              <a:rPr lang="en-US" dirty="0"/>
              <a:t> in 2019.</a:t>
            </a:r>
          </a:p>
          <a:p>
            <a:r>
              <a:rPr lang="en-US" dirty="0"/>
              <a:t>We use solver computed RCL values for the MPA, and represent the RPA/LPA trees by a resistance computed using resistances in series and parallel</a:t>
            </a:r>
          </a:p>
          <a:p>
            <a:endParaRPr lang="en-US" dirty="0"/>
          </a:p>
          <a:p>
            <a:r>
              <a:rPr lang="en-US" dirty="0"/>
              <a:t>For actual tunable parameters, we set RCR boundary conditions for the RPA and LPA respectfully with a target capillary wedge pressure of 7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F6A854-E7D6-E049-ADA9-6AC6B0A77C9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2481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Simple script taking in 3D RCRS, solver file and </a:t>
            </a:r>
            <a:r>
              <a:rPr lang="en-US" dirty="0" err="1"/>
              <a:t>svpre</a:t>
            </a:r>
            <a:r>
              <a:rPr lang="en-US" dirty="0"/>
              <a:t> file to map cap names back to 0D (assuming the models are identical)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B1D3F8-4383-0346-BE99-1FA5E40F507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437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F7B1B1-DA68-E45C-BF7D-3F937DED79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7145A29-DC9E-6A19-1018-427951BD33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7D0991-1198-2CF4-AA00-5AFF6DA9B5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F93710-D3F7-4247-B958-169502AE7B56}" type="datetime1">
              <a:rPr lang="en-US" smtClean="0"/>
              <a:t>9/3/2022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122D4D-F061-2FD6-A140-47EA8CF39C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C954B6-E756-5B0E-5839-8AAC54A6C6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356350"/>
            <a:ext cx="2743200" cy="365125"/>
          </a:xfrm>
        </p:spPr>
        <p:txBody>
          <a:bodyPr/>
          <a:lstStyle>
            <a:lvl1pPr>
              <a:defRPr sz="1600">
                <a:latin typeface="Cambria Math" panose="02040503050406030204" pitchFamily="18" charset="0"/>
                <a:ea typeface="Cambria Math" panose="02040503050406030204" pitchFamily="18" charset="0"/>
              </a:defRPr>
            </a:lvl1pPr>
          </a:lstStyle>
          <a:p>
            <a:fld id="{BF0BA3C7-54BF-A44F-BF9F-39AEC49D220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96008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B00D8F-F16E-B879-2E83-05DE0DD3A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2FF694-735C-8A13-3146-69D7CFFF96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81CA04-85E5-A7DE-6A77-FC976A9021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B1AE9-2FE8-424B-839F-A6BD411FE8BD}" type="datetime1">
              <a:rPr lang="en-US" smtClean="0"/>
              <a:t>9/3/2022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3DB3E2-5042-E216-9F9D-927AEA395C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C0C8B1-25C0-9CFC-7385-59FF8A6F4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BA3C7-54BF-A44F-BF9F-39AEC49D22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1669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9710152-C5DB-128A-DA8F-6DD553087D1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988500-8939-C6F9-65C7-F1E837FB31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2ED898-DBED-B6BA-AA2A-FA51DFBF11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FA599-809A-824E-90F3-675FDCC5422A}" type="datetime1">
              <a:rPr lang="en-US" smtClean="0"/>
              <a:t>9/3/2022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24D665-F4BC-00EF-6292-5FFF98877A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70C8E7-8A2F-943E-3CB8-697F85321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BA3C7-54BF-A44F-BF9F-39AEC49D22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9066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CA40D9-B39F-86B5-3CAF-1AFD20B317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55A5A-5C9F-8C13-08F9-21F17AB3F2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B45EBE-51E4-16C8-DDDB-32FCFBA6FD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62C56-0E03-0A47-B5A2-2EC139028F68}" type="datetime1">
              <a:rPr lang="en-US" smtClean="0"/>
              <a:t>9/3/2022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96A81C-EF4B-240E-F864-4996EFE53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802C2E-B9B9-0F7E-422D-4BC8C92D8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43646" y="6356350"/>
            <a:ext cx="2743200" cy="365125"/>
          </a:xfrm>
        </p:spPr>
        <p:txBody>
          <a:bodyPr/>
          <a:lstStyle/>
          <a:p>
            <a:fld id="{BF0BA3C7-54BF-A44F-BF9F-39AEC49D22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5338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B49B95-96FF-B4F9-53FF-B97B5E1D6B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A2BB1A-B930-2A7F-4B5A-25ECAF8FAD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965671-8362-A630-7385-1DDE21E30F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682CC8-B891-F04F-820E-F8C4429714DE}" type="datetime1">
              <a:rPr lang="en-US" smtClean="0"/>
              <a:t>9/3/2022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B24756-D441-D135-B250-AEF058700C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7325EB-317C-9FE5-F68A-0DE7EC9419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08476" y="6356349"/>
            <a:ext cx="2743200" cy="365125"/>
          </a:xfrm>
        </p:spPr>
        <p:txBody>
          <a:bodyPr/>
          <a:lstStyle/>
          <a:p>
            <a:fld id="{BF0BA3C7-54BF-A44F-BF9F-39AEC49D22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9555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413C91-649E-F241-F944-52F8CEF082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86CDA9-3BD3-E033-614E-E530066C07F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722A4B-D4C8-1ECF-E97A-01177AA598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8B989F-1FD4-2959-6D37-98F0A578D7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6CAC16-611B-9341-A7AA-25C1FFF75B6F}" type="datetime1">
              <a:rPr lang="en-US" smtClean="0"/>
              <a:t>9/3/2022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049336-64FC-A9BC-C544-6FC2E19411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F30883-9E68-9BCE-C397-AB69C7A11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BA3C7-54BF-A44F-BF9F-39AEC49D22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03492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DF2FD-477D-ECDC-4144-609D975F4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30A7B8-D780-62DD-60FE-D33D4F46FE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96D970-600A-B34B-D969-4DBAF8ADCD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73D52F6-C06D-CD91-2622-F2BD51BDA2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D12E8B-D8DC-F612-4EF6-D0D4AEE0A2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B59AC65-8AF9-6514-D963-AB43853405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338542-4EEC-0D4B-974B-5231513C76B4}" type="datetime1">
              <a:rPr lang="en-US" smtClean="0"/>
              <a:t>9/3/2022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45CF2DA-F12F-2880-AD3A-A65B28A17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44045CC-7A48-8FC3-8830-0923E1AE7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BA3C7-54BF-A44F-BF9F-39AEC49D22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942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D7DEFA-F068-4A53-C850-93CF6FA57A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0E60AC-0313-8CED-22EE-3811427C0A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970068-97A4-1D4E-B7BE-00B37A8FE302}" type="datetime1">
              <a:rPr lang="en-US" smtClean="0"/>
              <a:t>9/3/2022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F02F15-3776-393A-1D60-B764FF231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C59B20-05F0-AEFC-F30F-CA3EBEBE21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BA3C7-54BF-A44F-BF9F-39AEC49D22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7063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93A73C8-77F0-AB37-2010-3E672FFE92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CF63C-E0CF-474B-A326-6702747417E9}" type="datetime1">
              <a:rPr lang="en-US" smtClean="0"/>
              <a:t>9/3/2022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11A168E-59C3-8F22-E0CC-F3DD4B9F97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FE4DEE-7AA4-F98B-16E7-ED5AECF383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BA3C7-54BF-A44F-BF9F-39AEC49D22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8475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EA3EA5-23E5-2EF7-4DE6-DEDAC3E43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76AEB4-C9E9-A336-28B3-500F250655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476E56-A6DD-3E5F-A46C-CED2CC10A2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C2EFF0-D1DE-1389-7398-C319BCD3A9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615FE-ED19-C242-A398-974B53011323}" type="datetime1">
              <a:rPr lang="en-US" smtClean="0"/>
              <a:t>9/3/2022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E80B36-0385-BBD2-D61A-80F35119ED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54BA3D-2145-C6D8-FD89-5DBA59F03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BA3C7-54BF-A44F-BF9F-39AEC49D22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1289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8CA83-F33D-DC49-2E60-F316621487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CBBD0C5-95FC-0A6E-2AB6-63E5ADD9525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1C2084-B100-CA29-6307-273883B1C1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9E19D7-1E5A-479D-832E-11A06F92C6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AA0AD-BDE5-5C40-8116-548A12D6C429}" type="datetime1">
              <a:rPr lang="en-US" smtClean="0"/>
              <a:t>9/3/2022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BB27CC-EEDD-A783-1646-4ED40849EA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83FCFC-3F6D-B1FA-A599-80FEEB247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BA3C7-54BF-A44F-BF9F-39AEC49D22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33596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969A161-3A08-E083-9FD6-EE733588B5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7D1F8E-F442-20B6-370F-61E20C8E20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469F1D-F5F9-A92C-9E0E-CB726FF296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1CBA81-2AB1-684E-8459-29FA94ED3B60}" type="datetime1">
              <a:rPr lang="en-US" smtClean="0"/>
              <a:t>9/3/2022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DA3B8A-2EF5-CA1B-16CE-38155D046C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9E5EA7-335A-8F68-AAD3-6FD1A010C4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20554" y="63646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defRPr>
            </a:lvl1pPr>
          </a:lstStyle>
          <a:p>
            <a:fld id="{BF0BA3C7-54BF-A44F-BF9F-39AEC49D220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9981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0.png"/><Relationship Id="rId4" Type="http://schemas.openxmlformats.org/officeDocument/2006/relationships/customXml" Target="../ink/ink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ohnDLee/StenosisTool.git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13" Type="http://schemas.openxmlformats.org/officeDocument/2006/relationships/image" Target="../media/image10.png"/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12" Type="http://schemas.openxmlformats.org/officeDocument/2006/relationships/customXml" Target="../ink/ink4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.xml"/><Relationship Id="rId11" Type="http://schemas.openxmlformats.org/officeDocument/2006/relationships/image" Target="../media/image9.png"/><Relationship Id="rId5" Type="http://schemas.openxmlformats.org/officeDocument/2006/relationships/image" Target="../media/image6.png"/><Relationship Id="rId15" Type="http://schemas.openxmlformats.org/officeDocument/2006/relationships/image" Target="../media/image11.png"/><Relationship Id="rId10" Type="http://schemas.openxmlformats.org/officeDocument/2006/relationships/customXml" Target="../ink/ink3.xml"/><Relationship Id="rId4" Type="http://schemas.openxmlformats.org/officeDocument/2006/relationships/image" Target="../media/image5.png"/><Relationship Id="rId9" Type="http://schemas.openxmlformats.org/officeDocument/2006/relationships/image" Target="../media/image8.png"/><Relationship Id="rId14" Type="http://schemas.openxmlformats.org/officeDocument/2006/relationships/customXml" Target="../ink/ink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11" Type="http://schemas.openxmlformats.org/officeDocument/2006/relationships/image" Target="../media/image71.png"/><Relationship Id="rId5" Type="http://schemas.openxmlformats.org/officeDocument/2006/relationships/image" Target="../media/image65.png"/><Relationship Id="rId10" Type="http://schemas.openxmlformats.org/officeDocument/2006/relationships/image" Target="../media/image70.png"/><Relationship Id="rId4" Type="http://schemas.openxmlformats.org/officeDocument/2006/relationships/image" Target="../media/image64.png"/><Relationship Id="rId9" Type="http://schemas.openxmlformats.org/officeDocument/2006/relationships/image" Target="../media/image6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7" Type="http://schemas.openxmlformats.org/officeDocument/2006/relationships/image" Target="../media/image88.jpeg"/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jpeg"/><Relationship Id="rId5" Type="http://schemas.openxmlformats.org/officeDocument/2006/relationships/image" Target="../media/image86.jpeg"/><Relationship Id="rId4" Type="http://schemas.openxmlformats.org/officeDocument/2006/relationships/image" Target="../media/image85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EEC3C-993A-1A96-6BE5-4EA14F67501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Probability-Based Surgical Guidance Tool for Balloon Angioplasty/Stenting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7DE0F77-744A-CB60-E0F5-F9CADED403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02576"/>
            <a:ext cx="9680621" cy="1655762"/>
          </a:xfrm>
        </p:spPr>
        <p:txBody>
          <a:bodyPr>
            <a:norm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John Lee</a:t>
            </a:r>
          </a:p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In collaboration with: Jason </a:t>
            </a:r>
            <a:r>
              <a:rPr lang="en-US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Szafron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, Karthik Menon, Daniele </a:t>
            </a:r>
            <a:r>
              <a:rPr lang="en-US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Schiavazzi</a:t>
            </a:r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8/4/2022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5D3171-6C93-24A0-175C-A2C8CE820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BA3C7-54BF-A44F-BF9F-39AEC49D2200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57612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BF9B2-0840-D4E4-1849-6B8414F43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240" y="106191"/>
            <a:ext cx="9601200" cy="867230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Cambria Math" panose="02040503050406030204" pitchFamily="18" charset="0"/>
                <a:ea typeface="Cambria Math" panose="02040503050406030204" pitchFamily="18" charset="0"/>
              </a:rPr>
              <a:t>Healthy Models BC tuning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CB0419CE-20D6-351D-C2AB-2927CC0E82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1075" b="35608"/>
          <a:stretch/>
        </p:blipFill>
        <p:spPr>
          <a:xfrm>
            <a:off x="45977" y="1776221"/>
            <a:ext cx="2495798" cy="135176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CB2B2AB-FF8B-72DA-E5FB-B8BB67F92494}"/>
              </a:ext>
            </a:extLst>
          </p:cNvPr>
          <p:cNvSpPr txBox="1"/>
          <p:nvPr/>
        </p:nvSpPr>
        <p:spPr>
          <a:xfrm>
            <a:off x="3162072" y="1021901"/>
            <a:ext cx="5046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Yang et. al. 2019 Surrogate model (Modified)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FE33593-75D7-D374-9A4E-FE1027F37852}"/>
              </a:ext>
            </a:extLst>
          </p:cNvPr>
          <p:cNvSpPr txBox="1"/>
          <p:nvPr/>
        </p:nvSpPr>
        <p:spPr>
          <a:xfrm>
            <a:off x="174695" y="4397711"/>
            <a:ext cx="22941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Solver-determined RCL values.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14B7033-DDC2-0CC9-F36D-3657AB598365}"/>
              </a:ext>
            </a:extLst>
          </p:cNvPr>
          <p:cNvSpPr txBox="1"/>
          <p:nvPr/>
        </p:nvSpPr>
        <p:spPr>
          <a:xfrm>
            <a:off x="6211034" y="4753136"/>
            <a:ext cx="39099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Tunable RCR boundary conditions for LPA and RPA, with constant capillary wedge pressure of 7 mmHg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B21D7AC-32D6-CE7B-4CE9-E4531248CDEC}"/>
              </a:ext>
            </a:extLst>
          </p:cNvPr>
          <p:cNvSpPr txBox="1"/>
          <p:nvPr/>
        </p:nvSpPr>
        <p:spPr>
          <a:xfrm>
            <a:off x="936702" y="-512956"/>
            <a:ext cx="184731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077751C5-376D-0359-16AB-1A6F156E6E5A}"/>
                  </a:ext>
                </a:extLst>
              </p14:cNvPr>
              <p14:cNvContentPartPr/>
              <p14:nvPr/>
            </p14:nvContentPartPr>
            <p14:xfrm>
              <a:off x="7556929" y="606380"/>
              <a:ext cx="360" cy="36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077751C5-376D-0359-16AB-1A6F156E6E5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547929" y="597380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90" name="TextBox 89">
            <a:extLst>
              <a:ext uri="{FF2B5EF4-FFF2-40B4-BE49-F238E27FC236}">
                <a16:creationId xmlns:a16="http://schemas.microsoft.com/office/drawing/2014/main" id="{11662A43-1ACB-1AD1-23C1-3ACD86FB4BA2}"/>
              </a:ext>
            </a:extLst>
          </p:cNvPr>
          <p:cNvSpPr txBox="1"/>
          <p:nvPr/>
        </p:nvSpPr>
        <p:spPr>
          <a:xfrm>
            <a:off x="2658632" y="4882589"/>
            <a:ext cx="35524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RPA/LPA resistances computed using resistances in series and parallel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1EE059E-7397-61F0-DB5A-E7025D1D49A4}"/>
              </a:ext>
            </a:extLst>
          </p:cNvPr>
          <p:cNvSpPr/>
          <p:nvPr/>
        </p:nvSpPr>
        <p:spPr>
          <a:xfrm>
            <a:off x="2911573" y="1609108"/>
            <a:ext cx="967284" cy="29161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4D34BD3-328D-C7FE-4490-4F105E299C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BA3C7-54BF-A44F-BF9F-39AEC49D2200}" type="slidenum">
              <a:rPr lang="en-US" smtClean="0"/>
              <a:t>10</a:t>
            </a:fld>
            <a:endParaRPr lang="en-US"/>
          </a:p>
        </p:txBody>
      </p:sp>
      <p:pic>
        <p:nvPicPr>
          <p:cNvPr id="16" name="Picture 15" descr="Diagram, schematic&#10;&#10;Description automatically generated">
            <a:extLst>
              <a:ext uri="{FF2B5EF4-FFF2-40B4-BE49-F238E27FC236}">
                <a16:creationId xmlns:a16="http://schemas.microsoft.com/office/drawing/2014/main" id="{0480CDDF-7915-A544-2F89-5BF6213145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33208" y="1455959"/>
            <a:ext cx="5575300" cy="2743200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B341837-7452-117C-7E6F-2A1F813167EA}"/>
              </a:ext>
            </a:extLst>
          </p:cNvPr>
          <p:cNvCxnSpPr>
            <a:stCxn id="24" idx="0"/>
          </p:cNvCxnSpPr>
          <p:nvPr/>
        </p:nvCxnSpPr>
        <p:spPr>
          <a:xfrm flipV="1">
            <a:off x="1321784" y="3012717"/>
            <a:ext cx="2137689" cy="13849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BC7E112-F8B5-DAFC-F245-09FF4F803DE7}"/>
              </a:ext>
            </a:extLst>
          </p:cNvPr>
          <p:cNvCxnSpPr/>
          <p:nvPr/>
        </p:nvCxnSpPr>
        <p:spPr>
          <a:xfrm flipV="1">
            <a:off x="4175753" y="2438400"/>
            <a:ext cx="518160" cy="22555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4E1154C-D806-7673-3CFC-0E3887DCA22B}"/>
              </a:ext>
            </a:extLst>
          </p:cNvPr>
          <p:cNvCxnSpPr>
            <a:cxnSpLocks/>
          </p:cNvCxnSpPr>
          <p:nvPr/>
        </p:nvCxnSpPr>
        <p:spPr>
          <a:xfrm flipV="1">
            <a:off x="4175753" y="3581400"/>
            <a:ext cx="518160" cy="11125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DF930131-DC20-47C6-F8BC-6B829E0E676B}"/>
              </a:ext>
            </a:extLst>
          </p:cNvPr>
          <p:cNvCxnSpPr/>
          <p:nvPr/>
        </p:nvCxnSpPr>
        <p:spPr>
          <a:xfrm flipH="1" flipV="1">
            <a:off x="5913113" y="2438400"/>
            <a:ext cx="2295395" cy="22452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26C5260-230C-A453-DDF6-AEDFD98E74D6}"/>
              </a:ext>
            </a:extLst>
          </p:cNvPr>
          <p:cNvCxnSpPr>
            <a:cxnSpLocks/>
          </p:cNvCxnSpPr>
          <p:nvPr/>
        </p:nvCxnSpPr>
        <p:spPr>
          <a:xfrm flipH="1" flipV="1">
            <a:off x="5903720" y="3512735"/>
            <a:ext cx="2304788" cy="11811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2" name="Picture 41" descr="Diagram, schematic&#10;&#10;Description automatically generated">
            <a:extLst>
              <a:ext uri="{FF2B5EF4-FFF2-40B4-BE49-F238E27FC236}">
                <a16:creationId xmlns:a16="http://schemas.microsoft.com/office/drawing/2014/main" id="{606CF2B6-B572-CEEE-371A-572C6D865C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11233" y="1798859"/>
            <a:ext cx="3124200" cy="2057400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9150978E-18E1-3A25-CD96-60F4A161C2B3}"/>
              </a:ext>
            </a:extLst>
          </p:cNvPr>
          <p:cNvSpPr txBox="1"/>
          <p:nvPr/>
        </p:nvSpPr>
        <p:spPr>
          <a:xfrm>
            <a:off x="9130145" y="1223236"/>
            <a:ext cx="2230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Original</a:t>
            </a:r>
          </a:p>
        </p:txBody>
      </p:sp>
    </p:spTree>
    <p:extLst>
      <p:ext uri="{BB962C8B-B14F-4D97-AF65-F5344CB8AC3E}">
        <p14:creationId xmlns:p14="http://schemas.microsoft.com/office/powerpoint/2010/main" val="7752767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07640-A353-55B8-B2E5-C8D2E9B64A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061" y="142048"/>
            <a:ext cx="10515600" cy="1325563"/>
          </a:xfrm>
        </p:spPr>
        <p:txBody>
          <a:bodyPr/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Optimization Procedure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42603F-16F2-DE2A-97BC-3EABFEDA1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BA3C7-54BF-A44F-BF9F-39AEC49D2200}" type="slidenum">
              <a:rPr lang="en-US" smtClean="0"/>
              <a:t>11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EB15FD-81DB-9351-20E9-D022FDCF33E8}"/>
              </a:ext>
            </a:extLst>
          </p:cNvPr>
          <p:cNvSpPr txBox="1"/>
          <p:nvPr/>
        </p:nvSpPr>
        <p:spPr>
          <a:xfrm>
            <a:off x="339759" y="1609206"/>
            <a:ext cx="5756241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Procedure</a:t>
            </a:r>
          </a:p>
          <a:p>
            <a:pPr marL="342900" indent="-342900">
              <a:buAutoNum type="arabicPeriod"/>
            </a:pP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Receive a segmented 0D model w/ dummy RCRs</a:t>
            </a:r>
          </a:p>
          <a:p>
            <a:pPr marL="342900" indent="-342900">
              <a:buAutoNum type="arabicPeriod"/>
            </a:pP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Compute RPA/LPA R values only using Poiseuille resistance values</a:t>
            </a:r>
          </a:p>
          <a:p>
            <a:pPr marL="342900" indent="-342900">
              <a:buAutoNum type="arabicPeriod"/>
            </a:pP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Optimize until goal is reached</a:t>
            </a:r>
          </a:p>
          <a:p>
            <a:pPr marL="342900" indent="-342900">
              <a:buAutoNum type="arabicPeriod"/>
            </a:pP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Split RCRs, run model once</a:t>
            </a:r>
          </a:p>
          <a:p>
            <a:pPr marL="342900" indent="-342900">
              <a:buAutoNum type="arabicPeriod"/>
            </a:pP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Recompute RPA/LPA R values, including stenosis coefficients using approximate flow from run</a:t>
            </a:r>
          </a:p>
          <a:p>
            <a:pPr marL="342900" indent="-342900">
              <a:buAutoNum type="arabicPeriod"/>
            </a:pP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Optimize until goal is reached</a:t>
            </a:r>
          </a:p>
          <a:p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7FF82D-A6BD-8814-C53D-A8CAF2E5C422}"/>
              </a:ext>
            </a:extLst>
          </p:cNvPr>
          <p:cNvSpPr txBox="1"/>
          <p:nvPr/>
        </p:nvSpPr>
        <p:spPr>
          <a:xfrm>
            <a:off x="6794592" y="3178866"/>
            <a:ext cx="54405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Split RCRS (</a:t>
            </a: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Yang et. al. 2019</a:t>
            </a:r>
            <a:r>
              <a:rPr lang="en-US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8" name="Picture 7" descr="Text&#10;&#10;Description automatically generated with medium confidence">
            <a:extLst>
              <a:ext uri="{FF2B5EF4-FFF2-40B4-BE49-F238E27FC236}">
                <a16:creationId xmlns:a16="http://schemas.microsoft.com/office/drawing/2014/main" id="{51BE1DEE-A332-FCAE-D247-9F2303EAF7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7349"/>
          <a:stretch/>
        </p:blipFill>
        <p:spPr>
          <a:xfrm>
            <a:off x="6794591" y="3921202"/>
            <a:ext cx="1864499" cy="1079281"/>
          </a:xfrm>
          <a:prstGeom prst="rect">
            <a:avLst/>
          </a:prstGeom>
        </p:spPr>
      </p:pic>
      <p:pic>
        <p:nvPicPr>
          <p:cNvPr id="9" name="Picture 8" descr="Text&#10;&#10;Description automatically generated with medium confidence">
            <a:extLst>
              <a:ext uri="{FF2B5EF4-FFF2-40B4-BE49-F238E27FC236}">
                <a16:creationId xmlns:a16="http://schemas.microsoft.com/office/drawing/2014/main" id="{9AC584CD-E6D3-2E7C-FF32-27FE6A3921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870" b="31468"/>
          <a:stretch/>
        </p:blipFill>
        <p:spPr>
          <a:xfrm>
            <a:off x="8451240" y="3898442"/>
            <a:ext cx="1633206" cy="1075574"/>
          </a:xfrm>
          <a:prstGeom prst="rect">
            <a:avLst/>
          </a:prstGeom>
        </p:spPr>
      </p:pic>
      <p:pic>
        <p:nvPicPr>
          <p:cNvPr id="10" name="Picture 9" descr="Text&#10;&#10;Description automatically generated with medium confidence">
            <a:extLst>
              <a:ext uri="{FF2B5EF4-FFF2-40B4-BE49-F238E27FC236}">
                <a16:creationId xmlns:a16="http://schemas.microsoft.com/office/drawing/2014/main" id="{61FD00AC-9877-2285-FFFF-8B615B17D2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9705"/>
          <a:stretch/>
        </p:blipFill>
        <p:spPr>
          <a:xfrm>
            <a:off x="9783013" y="3934046"/>
            <a:ext cx="1765878" cy="101645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DA064A2-974A-89E2-02BC-88214E9ABD2E}"/>
              </a:ext>
            </a:extLst>
          </p:cNvPr>
          <p:cNvSpPr txBox="1"/>
          <p:nvPr/>
        </p:nvSpPr>
        <p:spPr>
          <a:xfrm>
            <a:off x="6794592" y="1473967"/>
            <a:ext cx="4773953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Goal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Ideal: </a:t>
            </a:r>
            <a:r>
              <a:rPr lang="en-US" sz="24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ObjFunc</a:t>
            </a: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 &lt; .01 (1% error)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Early stop: Patience (5), Patience Tolerance (1e-6)</a:t>
            </a:r>
          </a:p>
        </p:txBody>
      </p:sp>
    </p:spTree>
    <p:extLst>
      <p:ext uri="{BB962C8B-B14F-4D97-AF65-F5344CB8AC3E}">
        <p14:creationId xmlns:p14="http://schemas.microsoft.com/office/powerpoint/2010/main" val="5185172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ACE174-954A-E725-8CE9-0691932F4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Objective Function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819A3C-B712-9EAD-48AC-8D8F9D266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BA3C7-54BF-A44F-BF9F-39AEC49D2200}" type="slidenum">
              <a:rPr lang="en-US" smtClean="0"/>
              <a:t>12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4">
                <a:extLst>
                  <a:ext uri="{FF2B5EF4-FFF2-40B4-BE49-F238E27FC236}">
                    <a16:creationId xmlns:a16="http://schemas.microsoft.com/office/drawing/2014/main" id="{76B16127-2942-51EC-E56E-CEC8ABA89FD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59583" y="1400174"/>
                <a:ext cx="6971882" cy="5228547"/>
              </a:xfrm>
              <a:prstGeom prst="rect">
                <a:avLst/>
              </a:prstGeom>
              <a:noFill/>
            </p:spPr>
            <p:txBody>
              <a:bodyPr vert="horz" wrap="square" lIns="91440" tIns="45720" rIns="91440" bIns="45720" rtlCol="0">
                <a:sp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4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Error Terms</a:t>
                </a:r>
              </a:p>
              <a:p>
                <a:pPr marL="285750" indent="-285750"/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Average Pulmonary Arterial Pressure  (in mmHg)</a:t>
                </a:r>
              </a:p>
              <a:p>
                <a:pPr marL="742950" lvl="1" indent="-285750"/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𝑃𝑖𝑒𝑐𝑒𝑤𝑖𝑠𝑒𝐿𝑜𝑠𝑠</m:t>
                    </m:r>
                    <m:r>
                      <a:rPr lang="en-US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( 12, 16, </m:t>
                    </m:r>
                    <m:acc>
                      <m:accPr>
                        <m:chr m:val="̅"/>
                        <m:ctrlPr>
                          <a:rPr 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𝑃𝐴𝑃</m:t>
                        </m:r>
                      </m:e>
                    </m:acc>
                    <m:r>
                      <a:rPr lang="en-US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</m:t>
                    </m:r>
                  </m:oMath>
                </a14:m>
                <a:endParaRPr lang="en-US" sz="2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285750" indent="-285750"/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Max (systolic) Pulmonary Arterial Pressure (in mmHg)</a:t>
                </a:r>
              </a:p>
              <a:p>
                <a:pPr marL="742950" lvl="1" indent="-285750"/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𝑃𝑖𝑒𝑐𝑒𝑤𝑖𝑠𝑒𝐿𝑜𝑠𝑠</m:t>
                    </m:r>
                    <m:r>
                      <a:rPr lang="en-US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(18, 25,</m:t>
                    </m:r>
                    <m:func>
                      <m:funcPr>
                        <m:ctrlPr>
                          <a:rPr 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max</m:t>
                        </m:r>
                      </m:fName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𝑃𝐴𝑃</m:t>
                        </m:r>
                      </m:e>
                    </m:func>
                    <m:r>
                      <a:rPr lang="en-US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285750" indent="-285750"/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Flow Split</a:t>
                </a:r>
              </a:p>
              <a:p>
                <a:pPr marL="742950" lvl="1" indent="-285750"/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𝑆𝑞𝑢𝑎𝑟𝑒𝑑𝐸𝑟𝑟𝑜𝑟𝐿𝑜𝑠𝑠</m:t>
                    </m:r>
                    <m:r>
                      <a:rPr lang="en-US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0.55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acc>
                      <m:accPr>
                        <m:chr m:val="̅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𝑖𝑛𝑓𝑙𝑜𝑤</m:t>
                            </m:r>
                          </m:sub>
                        </m:sSub>
                      </m:e>
                    </m:acc>
                    <m:r>
                      <a:rPr lang="en-US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acc>
                      <m:accPr>
                        <m:chr m:val="̅"/>
                        <m:ctrlPr>
                          <a:rPr 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0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20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𝑅𝑃𝐴</m:t>
                            </m:r>
                          </m:sub>
                        </m:sSub>
                      </m:e>
                    </m:acc>
                    <m:r>
                      <a:rPr lang="en-US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285750" indent="-285750"/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MSE of flow over time</a:t>
                </a:r>
              </a:p>
              <a:p>
                <a:pPr marL="742950" lvl="1" indent="-285750"/>
                <a:r>
                  <a: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Cubic spline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𝑅𝑃𝐴</m:t>
                        </m:r>
                      </m:sub>
                    </m:sSub>
                    <m:r>
                      <a:rPr lang="en-US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  <a:sym typeface="Wingdings" pitchFamily="2" charset="2"/>
                  </a:rPr>
                  <a:t>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itchFamily="2" charset="2"/>
                              </a:rPr>
                              <m:t>𝑄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itchFamily="2" charset="2"/>
                              </a:rPr>
                              <m:t>𝑅𝑃𝐴</m:t>
                            </m:r>
                          </m:sub>
                        </m:sSub>
                      </m:e>
                    </m:acc>
                  </m:oMath>
                </a14:m>
                <a:endParaRPr lang="en-US" sz="2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742950" lvl="1" indent="-285750"/>
                <a:r>
                  <a: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For n timesteps in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𝑖𝑛𝑓𝑙𝑜𝑤</m:t>
                        </m:r>
                      </m:sub>
                    </m:sSub>
                  </m:oMath>
                </a14:m>
                <a:r>
                  <a: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 </a:t>
                </a:r>
              </a:p>
              <a:p>
                <a:pPr marL="742950" lvl="1" indent="-285750"/>
                <a14:m>
                  <m:oMath xmlns:m="http://schemas.openxmlformats.org/officeDocument/2006/math">
                    <m:r>
                      <a:rPr lang="en-US" sz="20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2000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01 ∗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𝑆𝑞𝑢𝑎𝑟𝑒𝑑𝐸𝑟𝑟𝑜𝑟𝐿𝑜𝑠𝑠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(.55 ∗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𝑖𝑛𝑓𝑙𝑜𝑤</m:t>
                                </m:r>
                              </m:sub>
                            </m:sSub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̂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itchFamily="2" charset="2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itchFamily="2" charset="2"/>
                                  </a:rPr>
                                  <m:t>𝑄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itchFamily="2" charset="2"/>
                                  </a:rPr>
                                  <m:t>𝑅𝑃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Wingdings" pitchFamily="2" charset="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Wingdings" pitchFamily="2" charset="2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Wingdings" pitchFamily="2" charset="2"/>
                                      </a:rPr>
                                      <m:t>𝑡</m:t>
                                    </m:r>
                                  </m:sub>
                                </m:sSub>
                              </m:sub>
                            </m:sSub>
                          </m:e>
                        </m:acc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sz="2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sz="2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Content Placeholder 4">
                <a:extLst>
                  <a:ext uri="{FF2B5EF4-FFF2-40B4-BE49-F238E27FC236}">
                    <a16:creationId xmlns:a16="http://schemas.microsoft.com/office/drawing/2014/main" id="{76B16127-2942-51EC-E56E-CEC8ABA89F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583" y="1400174"/>
                <a:ext cx="6971882" cy="5228547"/>
              </a:xfrm>
              <a:prstGeom prst="rect">
                <a:avLst/>
              </a:prstGeom>
              <a:blipFill>
                <a:blip r:embed="rId2"/>
                <a:stretch>
                  <a:fillRect l="-1455" t="-1456" b="-46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FA5F664-848E-E6F2-9A08-2E7D23441B9F}"/>
                  </a:ext>
                </a:extLst>
              </p:cNvPr>
              <p:cNvSpPr txBox="1"/>
              <p:nvPr/>
            </p:nvSpPr>
            <p:spPr>
              <a:xfrm>
                <a:off x="7231465" y="2338356"/>
                <a:ext cx="5824528" cy="332950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Formulas</a:t>
                </a:r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*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𝑃𝑖𝑒𝑐𝑒𝑤𝑖𝑠𝑒𝐿𝑜𝑠𝑠</m:t>
                    </m:r>
                    <m:r>
                      <a:rPr lang="en-US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𝑙𝑜𝑤𝑒𝑟</m:t>
                    </m:r>
                    <m:r>
                      <a:rPr lang="en-US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𝑢𝑝𝑝𝑒𝑟</m:t>
                    </m:r>
                    <m:r>
                      <a:rPr lang="en-US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𝑠𝑖𝑚</m:t>
                    </m:r>
                    <m:r>
                      <a:rPr lang="en-US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742950" lvl="1" indent="-285750"/>
                <a:r>
                  <a: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𝑠𝑖𝑚</m:t>
                    </m:r>
                    <m:r>
                      <a:rPr lang="en-US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&gt; </m:t>
                    </m:r>
                    <m:r>
                      <a:rPr lang="en-US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𝑢𝑝𝑝𝑒𝑟</m:t>
                    </m:r>
                    <m:r>
                      <a:rPr lang="en-US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0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𝑠𝑖𝑚</m:t>
                                </m:r>
                                <m:r>
                                  <a:rPr lang="en-US" sz="20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– </m:t>
                                </m:r>
                                <m:r>
                                  <a:rPr lang="en-US" sz="20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𝑢𝑝𝑝𝑒𝑟</m:t>
                                </m:r>
                              </m:num>
                              <m:den>
                                <m:r>
                                  <a:rPr lang="en-US" sz="20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𝑢𝑝𝑝𝑒𝑟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742950" lvl="1" indent="-285750"/>
                <a:r>
                  <a: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𝑠𝑖𝑚</m:t>
                    </m:r>
                    <m:r>
                      <a:rPr lang="en-US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&lt; </m:t>
                    </m:r>
                    <m:r>
                      <a:rPr lang="en-US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𝑙𝑜𝑤𝑒</m:t>
                    </m:r>
                  </m:oMath>
                </a14:m>
                <a:r>
                  <a: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r: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0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𝑠𝑖𝑚</m:t>
                                </m:r>
                                <m:r>
                                  <a:rPr lang="en-US" sz="20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– </m:t>
                                </m:r>
                                <m:r>
                                  <a:rPr lang="en-US" sz="20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𝑙𝑜𝑤𝑒𝑟</m:t>
                                </m:r>
                              </m:num>
                              <m:den>
                                <m:r>
                                  <a:rPr lang="en-US" sz="20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𝑙𝑜𝑤𝑒𝑟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742950" lvl="1" indent="-285750"/>
                <a:r>
                  <a: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Else: 0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*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𝑆𝑞𝑢𝑎𝑟𝑒𝑑𝐸𝑟𝑟𝑜𝑟𝐿𝑜𝑠𝑠</m:t>
                    </m:r>
                    <m:r>
                      <a:rPr lang="en-US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𝑡𝑎𝑟𝑔𝑒𝑡</m:t>
                    </m:r>
                    <m:r>
                      <a:rPr lang="en-US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𝑠𝑖𝑚</m:t>
                    </m:r>
                    <m:r>
                      <a:rPr lang="en-US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742950" lvl="1" indent="-28575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ctrlPr>
                                        <a:rPr lang="en-US" sz="200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𝑠𝑖𝑚</m:t>
                                      </m:r>
                                      <m:r>
                                        <a:rPr lang="en-US" sz="200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 – </m:t>
                                      </m:r>
                                      <m:r>
                                        <a:rPr lang="en-US" sz="200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𝑡𝑎𝑟𝑔𝑒𝑡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en-US" sz="20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𝑡𝑎𝑟𝑔𝑒𝑡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FA5F664-848E-E6F2-9A08-2E7D23441B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1465" y="2338356"/>
                <a:ext cx="5824528" cy="3329501"/>
              </a:xfrm>
              <a:prstGeom prst="rect">
                <a:avLst/>
              </a:prstGeom>
              <a:blipFill>
                <a:blip r:embed="rId3"/>
                <a:stretch>
                  <a:fillRect l="-1522" t="-15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988476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A7A71-1C27-8D50-5640-ECABED4C5A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Stenosis Model BC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85A890-464D-38D3-8AC8-365F857288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275277" cy="4351338"/>
          </a:xfrm>
        </p:spPr>
        <p:txBody>
          <a:bodyPr/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Only use models where an </a:t>
            </a:r>
            <a:r>
              <a:rPr lang="en-US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rcrt.dat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 file is provided for 3D simulations</a:t>
            </a:r>
          </a:p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Must be changed from 3D ordering to 0D mapping organization </a:t>
            </a:r>
          </a:p>
          <a:p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15721E-8478-D95A-8FCD-7F072E19AE9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3097" b="12085"/>
          <a:stretch/>
        </p:blipFill>
        <p:spPr>
          <a:xfrm>
            <a:off x="9585838" y="4379973"/>
            <a:ext cx="2337353" cy="1901197"/>
          </a:xfrm>
          <a:prstGeom prst="rect">
            <a:avLst/>
          </a:prstGeo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99530CEC-C4CD-46C3-15B2-613F3FF0DC3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4931"/>
          <a:stretch/>
        </p:blipFill>
        <p:spPr>
          <a:xfrm>
            <a:off x="355813" y="4513920"/>
            <a:ext cx="2277104" cy="1720727"/>
          </a:xfrm>
          <a:prstGeom prst="rect">
            <a:avLst/>
          </a:prstGeom>
        </p:spPr>
      </p:pic>
      <p:sp>
        <p:nvSpPr>
          <p:cNvPr id="8" name="Down Arrow 7">
            <a:extLst>
              <a:ext uri="{FF2B5EF4-FFF2-40B4-BE49-F238E27FC236}">
                <a16:creationId xmlns:a16="http://schemas.microsoft.com/office/drawing/2014/main" id="{C4BC32AA-7AA2-FB0D-8E05-32AF247D6343}"/>
              </a:ext>
            </a:extLst>
          </p:cNvPr>
          <p:cNvSpPr/>
          <p:nvPr/>
        </p:nvSpPr>
        <p:spPr>
          <a:xfrm rot="16200000">
            <a:off x="2850015" y="5063079"/>
            <a:ext cx="326528" cy="534986"/>
          </a:xfrm>
          <a:prstGeom prst="downArrow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62A85622-8CD6-3FBA-9D22-DE29ADE3A2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BA3C7-54BF-A44F-BF9F-39AEC49D2200}" type="slidenum">
              <a:rPr lang="en-US" smtClean="0"/>
              <a:t>13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468492A-54E7-FB36-3369-625E0D6CBA0E}"/>
              </a:ext>
            </a:extLst>
          </p:cNvPr>
          <p:cNvSpPr txBox="1"/>
          <p:nvPr/>
        </p:nvSpPr>
        <p:spPr>
          <a:xfrm>
            <a:off x="556845" y="3971536"/>
            <a:ext cx="17818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Takes in 3D RCR</a:t>
            </a:r>
          </a:p>
        </p:txBody>
      </p:sp>
      <p:pic>
        <p:nvPicPr>
          <p:cNvPr id="13" name="Picture 12" descr="Text&#10;&#10;Description automatically generated">
            <a:extLst>
              <a:ext uri="{FF2B5EF4-FFF2-40B4-BE49-F238E27FC236}">
                <a16:creationId xmlns:a16="http://schemas.microsoft.com/office/drawing/2014/main" id="{DBDF85BC-7B38-16F3-C91D-07B136B556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93641" y="4044857"/>
            <a:ext cx="5447412" cy="1513742"/>
          </a:xfrm>
          <a:prstGeom prst="rect">
            <a:avLst/>
          </a:prstGeom>
        </p:spPr>
      </p:pic>
      <p:sp>
        <p:nvSpPr>
          <p:cNvPr id="14" name="Down Arrow 13">
            <a:extLst>
              <a:ext uri="{FF2B5EF4-FFF2-40B4-BE49-F238E27FC236}">
                <a16:creationId xmlns:a16="http://schemas.microsoft.com/office/drawing/2014/main" id="{AFEEE273-AF5C-E34C-F447-1D65A4ABDF90}"/>
              </a:ext>
            </a:extLst>
          </p:cNvPr>
          <p:cNvSpPr/>
          <p:nvPr/>
        </p:nvSpPr>
        <p:spPr>
          <a:xfrm rot="16200000">
            <a:off x="9046540" y="5063078"/>
            <a:ext cx="326528" cy="534986"/>
          </a:xfrm>
          <a:prstGeom prst="downArrow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90B936D-D227-5462-C282-194FA3BE02EC}"/>
              </a:ext>
            </a:extLst>
          </p:cNvPr>
          <p:cNvSpPr txBox="1"/>
          <p:nvPr/>
        </p:nvSpPr>
        <p:spPr>
          <a:xfrm>
            <a:off x="4384535" y="3496138"/>
            <a:ext cx="3332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Create mapping using .</a:t>
            </a:r>
            <a:r>
              <a:rPr lang="en-US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svpre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 file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9947B8D-9D68-C763-1A5F-2FF6350720CA}"/>
              </a:ext>
            </a:extLst>
          </p:cNvPr>
          <p:cNvSpPr txBox="1"/>
          <p:nvPr/>
        </p:nvSpPr>
        <p:spPr>
          <a:xfrm>
            <a:off x="9982797" y="3935461"/>
            <a:ext cx="1293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Maps to 0D</a:t>
            </a:r>
          </a:p>
        </p:txBody>
      </p:sp>
      <p:pic>
        <p:nvPicPr>
          <p:cNvPr id="18" name="Picture 17" descr="Text&#10;&#10;Description automatically generated">
            <a:extLst>
              <a:ext uri="{FF2B5EF4-FFF2-40B4-BE49-F238E27FC236}">
                <a16:creationId xmlns:a16="http://schemas.microsoft.com/office/drawing/2014/main" id="{E7B6CEDB-0EB2-6F18-1C06-476448D798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77702" y="5671529"/>
            <a:ext cx="5463351" cy="68482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6E252C5-E8A3-0A6D-0A8E-0FCFD5BA52F8}"/>
              </a:ext>
            </a:extLst>
          </p:cNvPr>
          <p:cNvSpPr txBox="1"/>
          <p:nvPr/>
        </p:nvSpPr>
        <p:spPr>
          <a:xfrm>
            <a:off x="4411275" y="6371370"/>
            <a:ext cx="3554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Retrieve order using </a:t>
            </a:r>
            <a:r>
              <a:rPr lang="en-US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solver.inp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 file</a:t>
            </a:r>
          </a:p>
        </p:txBody>
      </p:sp>
    </p:spTree>
    <p:extLst>
      <p:ext uri="{BB962C8B-B14F-4D97-AF65-F5344CB8AC3E}">
        <p14:creationId xmlns:p14="http://schemas.microsoft.com/office/powerpoint/2010/main" val="15956818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D955DF-7949-FF8D-60AF-5FF88361C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Goal 2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84E8F2-6083-11FE-DF6B-F2408EC3B2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Identify Stenotic Regions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B7AAA9-E350-CAEA-3B83-B6947D11C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BA3C7-54BF-A44F-BF9F-39AEC49D220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5878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6731B2-E967-7312-6269-3BD56A0E7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058" y="18256"/>
            <a:ext cx="8372302" cy="929396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Cambria Math" panose="02040503050406030204" pitchFamily="18" charset="0"/>
                <a:ea typeface="Cambria Math" panose="02040503050406030204" pitchFamily="18" charset="0"/>
              </a:rPr>
              <a:t>Identifying Stenosis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DE32919-774B-42A0-360D-02AC3F00353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51707" y="947652"/>
                <a:ext cx="5944293" cy="5773823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300" b="0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D</m:t>
                      </m:r>
                      <m:r>
                        <a:rPr lang="en-US" sz="2300" b="0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3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0.001+</m:t>
                      </m:r>
                      <m:r>
                        <a:rPr lang="en-US" sz="23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sz="23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sz="23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𝑜𝑟𝑑𝑒</m:t>
                      </m:r>
                      <m:r>
                        <a:rPr lang="en-US" sz="23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r>
                        <a:rPr lang="en-US" sz="23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sz="23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3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d>
                            <m:dPr>
                              <m:ctrlPr>
                                <a:rPr lang="en-US" sz="23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3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sz="23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∗ </m:t>
                              </m:r>
                              <m:r>
                                <a:rPr lang="en-US" sz="23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𝑜𝑟𝑑𝑒𝑟</m:t>
                              </m:r>
                            </m:e>
                          </m:d>
                        </m:sup>
                      </m:sSup>
                      <m:r>
                        <a:rPr lang="en-US" sz="23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sz="23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𝑎𝑔</m:t>
                      </m:r>
                      <m:sSup>
                        <m:sSupPr>
                          <m:ctrlPr>
                            <a:rPr lang="en-US" sz="23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3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3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p>
                      </m:sSup>
                      <m:r>
                        <a:rPr lang="en-US" sz="23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3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sz="23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Formula to compute theoretical diameters for a healthy ”control” vessel</a:t>
                </a:r>
              </a:p>
              <a:p>
                <a:pPr lvl="1"/>
                <a:r>
                  <a: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a = 1.203e-4, b = 0.3927, c = 0.2381</a:t>
                </a:r>
              </a:p>
              <a:p>
                <a:pPr lvl="1"/>
                <a:r>
                  <a: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Dong et. al. 2020</a:t>
                </a:r>
              </a:p>
              <a:p>
                <a:r>
                  <a:rPr lang="en-US" sz="23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Construct a generational branch tree w/ gen0 = MPA, gen1 = LPA &amp; RPA …</a:t>
                </a:r>
              </a:p>
              <a:p>
                <a:r>
                  <a:rPr lang="en-US" sz="23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For each branch, </a:t>
                </a:r>
              </a:p>
              <a:p>
                <a:pPr lvl="1"/>
                <a:r>
                  <a: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Compute control resistance from diameter formula above</a:t>
                </a:r>
              </a:p>
              <a:p>
                <a:pPr lvl="1"/>
                <a:r>
                  <a: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If (true resistance &gt; </a:t>
                </a:r>
                <a:r>
                  <a:rPr lang="en-US" sz="2000" b="1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r_threshold</a:t>
                </a:r>
                <a:r>
                  <a:rPr lang="en-US" sz="20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(4)</a:t>
                </a:r>
                <a:r>
                  <a: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* control resistance), consider it a stenosis point.</a:t>
                </a:r>
              </a:p>
              <a:p>
                <a:pPr lvl="1"/>
                <a:r>
                  <a: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If not, iterate through individual vessel segments in the branch and repeat comparison</a:t>
                </a:r>
              </a:p>
              <a:p>
                <a:pPr marL="0" indent="0">
                  <a:buNone/>
                </a:pP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Occlusion = 1 -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𝑡h𝑟𝑒𝑠h𝑜𝑙𝑑</m:t>
                                </m:r>
                              </m:sub>
                            </m:sSub>
                          </m:e>
                        </m:rad>
                      </m:den>
                    </m:f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,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DE32919-774B-42A0-360D-02AC3F00353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1707" y="947652"/>
                <a:ext cx="5944293" cy="5773823"/>
              </a:xfrm>
              <a:blipFill>
                <a:blip r:embed="rId3"/>
                <a:stretch>
                  <a:fillRect l="-1706" t="-439" r="-8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F26845-B177-7FA7-767E-C51BD413E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BA3C7-54BF-A44F-BF9F-39AEC49D2200}" type="slidenum">
              <a:rPr lang="en-US" smtClean="0"/>
              <a:t>15</a:t>
            </a:fld>
            <a:endParaRPr lang="en-US"/>
          </a:p>
        </p:txBody>
      </p:sp>
      <p:pic>
        <p:nvPicPr>
          <p:cNvPr id="10" name="Picture 9" descr="A group of colorful jellyfish&#10;&#10;Description automatically generated with low confidence">
            <a:extLst>
              <a:ext uri="{FF2B5EF4-FFF2-40B4-BE49-F238E27FC236}">
                <a16:creationId xmlns:a16="http://schemas.microsoft.com/office/drawing/2014/main" id="{2B62E053-A66F-29AD-22A7-320325CE31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8702" y="514718"/>
            <a:ext cx="4897910" cy="3047589"/>
          </a:xfrm>
          <a:prstGeom prst="rect">
            <a:avLst/>
          </a:prstGeom>
        </p:spPr>
      </p:pic>
      <p:pic>
        <p:nvPicPr>
          <p:cNvPr id="14" name="Picture 13" descr="A picture containing kite, flying, fireworks, outdoor&#10;&#10;Description automatically generated">
            <a:extLst>
              <a:ext uri="{FF2B5EF4-FFF2-40B4-BE49-F238E27FC236}">
                <a16:creationId xmlns:a16="http://schemas.microsoft.com/office/drawing/2014/main" id="{A364C7E8-9739-0F44-6A91-12697AE9B3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8702" y="3562307"/>
            <a:ext cx="4897910" cy="2831768"/>
          </a:xfrm>
          <a:prstGeom prst="rect">
            <a:avLst/>
          </a:prstGeom>
        </p:spPr>
      </p:pic>
      <p:pic>
        <p:nvPicPr>
          <p:cNvPr id="18" name="Picture 17" descr="Chart, schematic&#10;&#10;Description automatically generated">
            <a:extLst>
              <a:ext uri="{FF2B5EF4-FFF2-40B4-BE49-F238E27FC236}">
                <a16:creationId xmlns:a16="http://schemas.microsoft.com/office/drawing/2014/main" id="{C7782B98-EDEB-3EF5-9BF9-6EC159DAF4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15246" y="1885993"/>
            <a:ext cx="1612900" cy="2819400"/>
          </a:xfrm>
          <a:prstGeom prst="rect">
            <a:avLst/>
          </a:prstGeom>
        </p:spPr>
      </p:pic>
      <p:sp>
        <p:nvSpPr>
          <p:cNvPr id="19" name="Up Arrow 18">
            <a:extLst>
              <a:ext uri="{FF2B5EF4-FFF2-40B4-BE49-F238E27FC236}">
                <a16:creationId xmlns:a16="http://schemas.microsoft.com/office/drawing/2014/main" id="{31FBC8ED-5BA5-A64E-D8EC-8B1141D8B0F6}"/>
              </a:ext>
            </a:extLst>
          </p:cNvPr>
          <p:cNvSpPr/>
          <p:nvPr/>
        </p:nvSpPr>
        <p:spPr>
          <a:xfrm rot="12579395">
            <a:off x="10414281" y="1159948"/>
            <a:ext cx="135627" cy="300004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0" name="Up Arrow 19">
            <a:extLst>
              <a:ext uri="{FF2B5EF4-FFF2-40B4-BE49-F238E27FC236}">
                <a16:creationId xmlns:a16="http://schemas.microsoft.com/office/drawing/2014/main" id="{5D9C26C8-105A-55BB-BEFC-B712C12FA938}"/>
              </a:ext>
            </a:extLst>
          </p:cNvPr>
          <p:cNvSpPr/>
          <p:nvPr/>
        </p:nvSpPr>
        <p:spPr>
          <a:xfrm rot="12579395">
            <a:off x="10342930" y="4043630"/>
            <a:ext cx="135627" cy="300004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1" name="Up Arrow 20">
            <a:extLst>
              <a:ext uri="{FF2B5EF4-FFF2-40B4-BE49-F238E27FC236}">
                <a16:creationId xmlns:a16="http://schemas.microsoft.com/office/drawing/2014/main" id="{87FF18A8-3D12-83F2-09A5-D9F3EC4D11B6}"/>
              </a:ext>
            </a:extLst>
          </p:cNvPr>
          <p:cNvSpPr/>
          <p:nvPr/>
        </p:nvSpPr>
        <p:spPr>
          <a:xfrm rot="8515841">
            <a:off x="6745308" y="3845238"/>
            <a:ext cx="135627" cy="300004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2" name="Up Arrow 21">
            <a:extLst>
              <a:ext uri="{FF2B5EF4-FFF2-40B4-BE49-F238E27FC236}">
                <a16:creationId xmlns:a16="http://schemas.microsoft.com/office/drawing/2014/main" id="{536505CD-AF59-4907-B169-861227C2A491}"/>
              </a:ext>
            </a:extLst>
          </p:cNvPr>
          <p:cNvSpPr/>
          <p:nvPr/>
        </p:nvSpPr>
        <p:spPr>
          <a:xfrm rot="8515841">
            <a:off x="6745307" y="836135"/>
            <a:ext cx="135627" cy="300004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3" name="Up Arrow 22">
            <a:extLst>
              <a:ext uri="{FF2B5EF4-FFF2-40B4-BE49-F238E27FC236}">
                <a16:creationId xmlns:a16="http://schemas.microsoft.com/office/drawing/2014/main" id="{F071E3A3-DE0B-23F7-8034-AB06CF26DF7A}"/>
              </a:ext>
            </a:extLst>
          </p:cNvPr>
          <p:cNvSpPr/>
          <p:nvPr/>
        </p:nvSpPr>
        <p:spPr>
          <a:xfrm rot="8515841">
            <a:off x="9029951" y="4555392"/>
            <a:ext cx="135627" cy="300004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4" name="Up Arrow 23">
            <a:extLst>
              <a:ext uri="{FF2B5EF4-FFF2-40B4-BE49-F238E27FC236}">
                <a16:creationId xmlns:a16="http://schemas.microsoft.com/office/drawing/2014/main" id="{4ACCA9C0-9312-FD12-6F28-38C898A4D3D0}"/>
              </a:ext>
            </a:extLst>
          </p:cNvPr>
          <p:cNvSpPr/>
          <p:nvPr/>
        </p:nvSpPr>
        <p:spPr>
          <a:xfrm rot="8515841">
            <a:off x="9029952" y="1695471"/>
            <a:ext cx="135627" cy="300004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84F07E9-CC49-1C1D-AEE3-10D41622CD5F}"/>
              </a:ext>
            </a:extLst>
          </p:cNvPr>
          <p:cNvSpPr txBox="1"/>
          <p:nvPr/>
        </p:nvSpPr>
        <p:spPr>
          <a:xfrm>
            <a:off x="7015560" y="145386"/>
            <a:ext cx="315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Pre-Treatment Resistance Map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2051AD3-54C8-3DC4-80EA-725F2AE45D08}"/>
              </a:ext>
            </a:extLst>
          </p:cNvPr>
          <p:cNvSpPr txBox="1"/>
          <p:nvPr/>
        </p:nvSpPr>
        <p:spPr>
          <a:xfrm>
            <a:off x="6959003" y="6425230"/>
            <a:ext cx="3337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Post-Treatment Resistance Map</a:t>
            </a:r>
          </a:p>
        </p:txBody>
      </p:sp>
    </p:spTree>
    <p:extLst>
      <p:ext uri="{BB962C8B-B14F-4D97-AF65-F5344CB8AC3E}">
        <p14:creationId xmlns:p14="http://schemas.microsoft.com/office/powerpoint/2010/main" val="18388686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1490CC-FFAF-2517-A0DF-A64B5F358D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175" y="171892"/>
            <a:ext cx="8772525" cy="681037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Cambria Math" panose="02040503050406030204" pitchFamily="18" charset="0"/>
                <a:ea typeface="Cambria Math" panose="02040503050406030204" pitchFamily="18" charset="0"/>
              </a:rPr>
              <a:t>Artificial Stenosis – Healthy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769D3F8-EE5F-5D58-5361-45C201873BFB}"/>
                  </a:ext>
                </a:extLst>
              </p:cNvPr>
              <p:cNvSpPr txBox="1"/>
              <p:nvPr/>
            </p:nvSpPr>
            <p:spPr>
              <a:xfrm>
                <a:off x="5389418" y="1014926"/>
                <a:ext cx="6771625" cy="55226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spcAft>
                    <a:spcPts val="600"/>
                  </a:spcAft>
                  <a:buFont typeface="+mj-lt"/>
                  <a:buAutoNum type="arabicPeriod"/>
                </a:pPr>
                <a:r>
                  <a:rPr lang="en-US" sz="245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Identify stenosis points for all generations in an existing stenosis model (ex. SU0238)</a:t>
                </a:r>
              </a:p>
              <a:p>
                <a:pPr marL="457200" indent="-457200">
                  <a:spcAft>
                    <a:spcPts val="600"/>
                  </a:spcAft>
                  <a:buFont typeface="+mj-lt"/>
                  <a:buAutoNum type="arabicPeriod"/>
                </a:pPr>
                <a:r>
                  <a:rPr lang="en-US" sz="245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Compute an average/std of occlusions for each generation</a:t>
                </a:r>
              </a:p>
              <a:p>
                <a:pPr marL="457200" indent="-457200">
                  <a:spcAft>
                    <a:spcPts val="600"/>
                  </a:spcAft>
                  <a:buFont typeface="+mj-lt"/>
                  <a:buAutoNum type="arabicPeriod"/>
                </a:pPr>
                <a:r>
                  <a:rPr lang="en-US" sz="245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For each generation in the healthy base model, select vessels to stenose until the stenosis to generational length ratio matches the stenosis model</a:t>
                </a:r>
              </a:p>
              <a:p>
                <a:pPr marL="457200" indent="-457200">
                  <a:spcAft>
                    <a:spcPts val="600"/>
                  </a:spcAft>
                  <a:buFont typeface="+mj-lt"/>
                  <a:buAutoNum type="arabicPeriod"/>
                </a:pPr>
                <a:r>
                  <a:rPr lang="en-US" sz="245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For each vessel, Occlusion (O) =  </a:t>
                </a:r>
                <a14:m>
                  <m:oMath xmlns:m="http://schemas.openxmlformats.org/officeDocument/2006/math">
                    <m:r>
                      <a:rPr lang="en-US" sz="245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𝑁𝑜𝑟𝑚𝑎𝑙</m:t>
                    </m:r>
                    <m:d>
                      <m:dPr>
                        <m:ctrlPr>
                          <a:rPr lang="en-US" sz="245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5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r>
                          <a:rPr lang="en-US" sz="245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 </m:t>
                        </m:r>
                        <m:sSub>
                          <m:sSubPr>
                            <m:ctrlPr>
                              <a:rPr lang="en-US" sz="245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sz="245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5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𝑂</m:t>
                                </m:r>
                              </m:e>
                              <m:sub>
                                <m:r>
                                  <a:rPr lang="en-US" sz="245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𝑔𝑒𝑛</m:t>
                                </m:r>
                              </m:sub>
                            </m:sSub>
                          </m:e>
                          <m:sub>
                            <m:r>
                              <a:rPr lang="en-US" sz="245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𝑎𝑣𝑔</m:t>
                            </m:r>
                          </m:sub>
                        </m:sSub>
                        <m:r>
                          <a:rPr lang="en-US" sz="245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45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r>
                          <a:rPr lang="en-US" sz="245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45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sz="245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5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𝑂</m:t>
                                </m:r>
                              </m:e>
                              <m:sub>
                                <m:r>
                                  <a:rPr lang="en-US" sz="245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𝑔𝑒𝑛</m:t>
                                </m:r>
                              </m:sub>
                            </m:sSub>
                          </m:e>
                          <m:sub>
                            <m:r>
                              <a:rPr lang="en-US" sz="245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𝑠𝑡𝑑</m:t>
                            </m:r>
                          </m:sub>
                        </m:sSub>
                        <m:r>
                          <a:rPr lang="en-US" sz="245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US" sz="245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at all points</a:t>
                </a:r>
              </a:p>
              <a:p>
                <a:pPr marL="457200" indent="-457200">
                  <a:spcAft>
                    <a:spcPts val="600"/>
                  </a:spcAft>
                  <a:buFont typeface="+mj-lt"/>
                  <a:buAutoNum type="arabicPeriod"/>
                </a:pPr>
                <a:r>
                  <a:rPr lang="en-US" sz="245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Make changes to R, C, L corresponding to occlusion changes in the branch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769D3F8-EE5F-5D58-5361-45C201873B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9418" y="1014926"/>
                <a:ext cx="6771625" cy="5522602"/>
              </a:xfrm>
              <a:prstGeom prst="rect">
                <a:avLst/>
              </a:prstGeom>
              <a:blipFill>
                <a:blip r:embed="rId3"/>
                <a:stretch>
                  <a:fillRect l="-936" t="-917" b="-18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4E12EE96-68A8-D160-FB83-5C47D57828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BA3C7-54BF-A44F-BF9F-39AEC49D2200}" type="slidenum">
              <a:rPr lang="en-US" smtClean="0"/>
              <a:t>16</a:t>
            </a:fld>
            <a:endParaRPr lang="en-US"/>
          </a:p>
        </p:txBody>
      </p:sp>
      <p:pic>
        <p:nvPicPr>
          <p:cNvPr id="36" name="Picture 35" descr="Text&#10;&#10;Description automatically generated">
            <a:extLst>
              <a:ext uri="{FF2B5EF4-FFF2-40B4-BE49-F238E27FC236}">
                <a16:creationId xmlns:a16="http://schemas.microsoft.com/office/drawing/2014/main" id="{B18BD9F8-D32A-C292-D114-10BD910A63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723" y="870158"/>
            <a:ext cx="3789714" cy="5486192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4AF06D10-ED27-092C-7114-C4DB6408ADD6}"/>
              </a:ext>
            </a:extLst>
          </p:cNvPr>
          <p:cNvSpPr txBox="1"/>
          <p:nvPr/>
        </p:nvSpPr>
        <p:spPr>
          <a:xfrm>
            <a:off x="1335949" y="6431432"/>
            <a:ext cx="3879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Config File for SU0238</a:t>
            </a:r>
          </a:p>
        </p:txBody>
      </p:sp>
    </p:spTree>
    <p:extLst>
      <p:ext uri="{BB962C8B-B14F-4D97-AF65-F5344CB8AC3E}">
        <p14:creationId xmlns:p14="http://schemas.microsoft.com/office/powerpoint/2010/main" val="4726145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167BBA-F846-D59D-A454-EEC0ED49C6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51897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Cambria Math" panose="02040503050406030204" pitchFamily="18" charset="0"/>
                <a:ea typeface="Cambria Math" panose="02040503050406030204" pitchFamily="18" charset="0"/>
              </a:rPr>
              <a:t>Artificial Stenosis Effects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E53473-FBAC-F6F1-5207-7C74DFC74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BA3C7-54BF-A44F-BF9F-39AEC49D2200}" type="slidenum">
              <a:rPr lang="en-US" smtClean="0"/>
              <a:t>17</a:t>
            </a:fld>
            <a:endParaRPr lang="en-US"/>
          </a:p>
        </p:txBody>
      </p:sp>
      <p:pic>
        <p:nvPicPr>
          <p:cNvPr id="5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D5122656-DA6B-86F5-FF96-72230CB1C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790" y="1493171"/>
            <a:ext cx="4732106" cy="5196867"/>
          </a:xfrm>
          <a:prstGeom prst="rect">
            <a:avLst/>
          </a:prstGeom>
        </p:spPr>
      </p:pic>
      <p:pic>
        <p:nvPicPr>
          <p:cNvPr id="6" name="Picture 5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FB155427-D697-3D60-DB83-61CBB7EB91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7881" y="1493171"/>
            <a:ext cx="4635607" cy="5196867"/>
          </a:xfrm>
          <a:prstGeom prst="rect">
            <a:avLst/>
          </a:prstGeom>
        </p:spPr>
      </p:pic>
      <p:sp>
        <p:nvSpPr>
          <p:cNvPr id="7" name="Up Arrow 6">
            <a:extLst>
              <a:ext uri="{FF2B5EF4-FFF2-40B4-BE49-F238E27FC236}">
                <a16:creationId xmlns:a16="http://schemas.microsoft.com/office/drawing/2014/main" id="{A0D3F244-4C1D-167C-F064-119F71A68CDE}"/>
              </a:ext>
            </a:extLst>
          </p:cNvPr>
          <p:cNvSpPr/>
          <p:nvPr/>
        </p:nvSpPr>
        <p:spPr>
          <a:xfrm rot="12579395">
            <a:off x="8150702" y="2216379"/>
            <a:ext cx="167941" cy="340328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8" name="Up Arrow 7">
            <a:extLst>
              <a:ext uri="{FF2B5EF4-FFF2-40B4-BE49-F238E27FC236}">
                <a16:creationId xmlns:a16="http://schemas.microsoft.com/office/drawing/2014/main" id="{66FEE5BB-FC4B-B6C1-4713-3092A078A766}"/>
              </a:ext>
            </a:extLst>
          </p:cNvPr>
          <p:cNvSpPr/>
          <p:nvPr/>
        </p:nvSpPr>
        <p:spPr>
          <a:xfrm rot="12579395">
            <a:off x="2260839" y="2236540"/>
            <a:ext cx="135627" cy="300004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9" name="Up Arrow 8">
            <a:extLst>
              <a:ext uri="{FF2B5EF4-FFF2-40B4-BE49-F238E27FC236}">
                <a16:creationId xmlns:a16="http://schemas.microsoft.com/office/drawing/2014/main" id="{D9D2A275-9054-8195-03E9-4C273C50435C}"/>
              </a:ext>
            </a:extLst>
          </p:cNvPr>
          <p:cNvSpPr/>
          <p:nvPr/>
        </p:nvSpPr>
        <p:spPr>
          <a:xfrm rot="8216435">
            <a:off x="2924142" y="2425964"/>
            <a:ext cx="135627" cy="300004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0" name="Up Arrow 9">
            <a:extLst>
              <a:ext uri="{FF2B5EF4-FFF2-40B4-BE49-F238E27FC236}">
                <a16:creationId xmlns:a16="http://schemas.microsoft.com/office/drawing/2014/main" id="{622EF689-A489-4360-D71F-B2DE892F7BE7}"/>
              </a:ext>
            </a:extLst>
          </p:cNvPr>
          <p:cNvSpPr/>
          <p:nvPr/>
        </p:nvSpPr>
        <p:spPr>
          <a:xfrm rot="8216435">
            <a:off x="8638817" y="2428010"/>
            <a:ext cx="167941" cy="340328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1" name="Up Arrow 10">
            <a:extLst>
              <a:ext uri="{FF2B5EF4-FFF2-40B4-BE49-F238E27FC236}">
                <a16:creationId xmlns:a16="http://schemas.microsoft.com/office/drawing/2014/main" id="{D813EE34-36F1-E186-43A7-E68F8240AD66}"/>
              </a:ext>
            </a:extLst>
          </p:cNvPr>
          <p:cNvSpPr/>
          <p:nvPr/>
        </p:nvSpPr>
        <p:spPr>
          <a:xfrm rot="8884872">
            <a:off x="1334670" y="1883943"/>
            <a:ext cx="135627" cy="300004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2" name="Up Arrow 11">
            <a:extLst>
              <a:ext uri="{FF2B5EF4-FFF2-40B4-BE49-F238E27FC236}">
                <a16:creationId xmlns:a16="http://schemas.microsoft.com/office/drawing/2014/main" id="{0575E8A0-3FC3-3C4D-9C3B-303A41824398}"/>
              </a:ext>
            </a:extLst>
          </p:cNvPr>
          <p:cNvSpPr/>
          <p:nvPr/>
        </p:nvSpPr>
        <p:spPr>
          <a:xfrm rot="8884872">
            <a:off x="7150175" y="1915454"/>
            <a:ext cx="167941" cy="340328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DF3A3CF-0BE8-2564-D894-2331D7765B4F}"/>
              </a:ext>
            </a:extLst>
          </p:cNvPr>
          <p:cNvSpPr txBox="1"/>
          <p:nvPr/>
        </p:nvSpPr>
        <p:spPr>
          <a:xfrm>
            <a:off x="1265614" y="1115878"/>
            <a:ext cx="33373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Resistance Map: Before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A655770-AF67-276B-CF38-9B776B47331E}"/>
              </a:ext>
            </a:extLst>
          </p:cNvPr>
          <p:cNvSpPr txBox="1"/>
          <p:nvPr/>
        </p:nvSpPr>
        <p:spPr>
          <a:xfrm>
            <a:off x="7156992" y="1092402"/>
            <a:ext cx="33373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Resistance Map: After</a:t>
            </a:r>
          </a:p>
        </p:txBody>
      </p:sp>
    </p:spTree>
    <p:extLst>
      <p:ext uri="{BB962C8B-B14F-4D97-AF65-F5344CB8AC3E}">
        <p14:creationId xmlns:p14="http://schemas.microsoft.com/office/powerpoint/2010/main" val="27891724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23A3C0-1426-AE5A-011C-BE1BFE1292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CF44B5-51BB-0C87-4189-9F4AB9EE1A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On </a:t>
            </a:r>
            <a:r>
              <a:rPr lang="en-US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Github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 at: 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  <a:hlinkClick r:id="rId2"/>
              </a:rPr>
              <a:t>https://github.com/JohnDLee/StenosisTool.git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</a:p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Let me know if you need more detail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0D003C-9C04-B8DA-851B-751C3CA29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BA3C7-54BF-A44F-BF9F-39AEC49D220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5196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D955DF-7949-FF8D-60AF-5FF88361C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Junction Modeling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84E8F2-6083-11FE-DF6B-F2408EC3B2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CEB1F8-6D48-CB65-76B7-854F8542AF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BA3C7-54BF-A44F-BF9F-39AEC49D220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7205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9EF64E-DC0F-2AF2-2D22-4FE02D023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>
                <a:latin typeface="Cambria Math" panose="02040503050406030204" pitchFamily="18" charset="0"/>
                <a:ea typeface="Cambria Math" panose="02040503050406030204" pitchFamily="18" charset="0"/>
              </a:rPr>
              <a:t>Background</a:t>
            </a:r>
          </a:p>
        </p:txBody>
      </p:sp>
      <p:pic>
        <p:nvPicPr>
          <p:cNvPr id="1028" name="Picture 4" descr="What Is Angioplasty? | Everyday Health">
            <a:extLst>
              <a:ext uri="{FF2B5EF4-FFF2-40B4-BE49-F238E27FC236}">
                <a16:creationId xmlns:a16="http://schemas.microsoft.com/office/drawing/2014/main" id="{D8DD5E2E-13DF-705A-D402-94256F6AE9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31" t="22236" r="29765" b="7064"/>
          <a:stretch/>
        </p:blipFill>
        <p:spPr bwMode="auto">
          <a:xfrm>
            <a:off x="7532338" y="278119"/>
            <a:ext cx="4378288" cy="2868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ED30125-7E10-ACC2-947D-3BA6F457197A}"/>
              </a:ext>
            </a:extLst>
          </p:cNvPr>
          <p:cNvSpPr txBox="1"/>
          <p:nvPr/>
        </p:nvSpPr>
        <p:spPr>
          <a:xfrm>
            <a:off x="7609525" y="6169709"/>
            <a:ext cx="43782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Transcatheter treatment: Balloon Angioplasty Process w/ and w/o Stent</a:t>
            </a:r>
          </a:p>
        </p:txBody>
      </p:sp>
      <p:pic>
        <p:nvPicPr>
          <p:cNvPr id="1030" name="Picture 6" descr="Surgical Repair of Stenotic Pulmonary Arteries in Tetralogy of Falllot |  IntechOpen">
            <a:extLst>
              <a:ext uri="{FF2B5EF4-FFF2-40B4-BE49-F238E27FC236}">
                <a16:creationId xmlns:a16="http://schemas.microsoft.com/office/drawing/2014/main" id="{5145C008-7DF1-97E5-E1A8-D64542764A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162439"/>
            <a:ext cx="5820645" cy="2950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AD98836-D793-418A-CC6D-CFB7406DD06C}"/>
              </a:ext>
            </a:extLst>
          </p:cNvPr>
          <p:cNvSpPr txBox="1"/>
          <p:nvPr/>
        </p:nvSpPr>
        <p:spPr>
          <a:xfrm>
            <a:off x="1547188" y="5482503"/>
            <a:ext cx="4402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Optimal treatment: Surgical reconstruction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C072BB-73F7-EB93-C7BE-195061F64C8A}"/>
              </a:ext>
            </a:extLst>
          </p:cNvPr>
          <p:cNvSpPr txBox="1"/>
          <p:nvPr/>
        </p:nvSpPr>
        <p:spPr>
          <a:xfrm>
            <a:off x="5401733" y="1705239"/>
            <a:ext cx="1743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Surgical patch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CF5A8C3-11DA-C5EE-0BBA-2855C143CB4A}"/>
              </a:ext>
            </a:extLst>
          </p:cNvPr>
          <p:cNvCxnSpPr>
            <a:stCxn id="7" idx="2"/>
          </p:cNvCxnSpPr>
          <p:nvPr/>
        </p:nvCxnSpPr>
        <p:spPr>
          <a:xfrm flipH="1">
            <a:off x="5740400" y="2074571"/>
            <a:ext cx="532889" cy="7871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E8E3F93-524C-D65D-1428-EF9C24690C63}"/>
              </a:ext>
            </a:extLst>
          </p:cNvPr>
          <p:cNvSpPr txBox="1"/>
          <p:nvPr/>
        </p:nvSpPr>
        <p:spPr>
          <a:xfrm>
            <a:off x="10209813" y="969349"/>
            <a:ext cx="177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Balloon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7210A91-3772-1BD8-EE0A-60EF0A16C396}"/>
              </a:ext>
            </a:extLst>
          </p:cNvPr>
          <p:cNvCxnSpPr>
            <a:cxnSpLocks/>
            <a:stCxn id="12" idx="1"/>
          </p:cNvCxnSpPr>
          <p:nvPr/>
        </p:nvCxnSpPr>
        <p:spPr>
          <a:xfrm flipH="1" flipV="1">
            <a:off x="9721482" y="726126"/>
            <a:ext cx="488331" cy="4278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2" name="Picture 8" descr="Balloon Angioplasty &amp; Stenting - Vascular Care Centre">
            <a:extLst>
              <a:ext uri="{FF2B5EF4-FFF2-40B4-BE49-F238E27FC236}">
                <a16:creationId xmlns:a16="http://schemas.microsoft.com/office/drawing/2014/main" id="{68424EBC-491F-1B35-E7B2-D727B8D20E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11" t="11658"/>
          <a:stretch/>
        </p:blipFill>
        <p:spPr bwMode="auto">
          <a:xfrm>
            <a:off x="8031871" y="3241776"/>
            <a:ext cx="3321929" cy="2787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788532F2-1BE8-92F4-A9F8-D1CF96F61D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BA3C7-54BF-A44F-BF9F-39AEC49D220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3473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BB0C84-0766-8646-D065-3BA36D637F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291" y="141996"/>
            <a:ext cx="10515600" cy="1325563"/>
          </a:xfrm>
        </p:spPr>
        <p:txBody>
          <a:bodyPr/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0D Junction Handling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EAE027-6968-0481-32BA-9AA50480CC47}"/>
              </a:ext>
            </a:extLst>
          </p:cNvPr>
          <p:cNvSpPr txBox="1"/>
          <p:nvPr/>
        </p:nvSpPr>
        <p:spPr>
          <a:xfrm>
            <a:off x="8286750" y="1825625"/>
            <a:ext cx="3600451" cy="4308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0D simulations fail to capture the pressure drop 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Previously noted that the significant number of junctions in pulmonary models induced a higher error in 0D simulations than other anatomies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FB74BD8-1A5C-0211-D3A0-505973F94673}"/>
              </a:ext>
            </a:extLst>
          </p:cNvPr>
          <p:cNvSpPr txBox="1"/>
          <p:nvPr/>
        </p:nvSpPr>
        <p:spPr>
          <a:xfrm>
            <a:off x="1989869" y="1341114"/>
            <a:ext cx="461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0D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D934EBC-965E-8B8B-CF08-8E8AFFE34374}"/>
              </a:ext>
            </a:extLst>
          </p:cNvPr>
          <p:cNvSpPr txBox="1"/>
          <p:nvPr/>
        </p:nvSpPr>
        <p:spPr>
          <a:xfrm>
            <a:off x="5865450" y="1366514"/>
            <a:ext cx="461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3D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5CDED939-DA63-D20C-0F40-D393CC6CD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BA3C7-54BF-A44F-BF9F-39AEC49D2200}" type="slidenum">
              <a:rPr lang="en-US" smtClean="0"/>
              <a:t>20</a:t>
            </a:fld>
            <a:endParaRPr lang="en-US" dirty="0"/>
          </a:p>
        </p:txBody>
      </p:sp>
      <p:pic>
        <p:nvPicPr>
          <p:cNvPr id="25" name="Picture 24" descr="A picture containing diagram&#10;&#10;Description automatically generated">
            <a:extLst>
              <a:ext uri="{FF2B5EF4-FFF2-40B4-BE49-F238E27FC236}">
                <a16:creationId xmlns:a16="http://schemas.microsoft.com/office/drawing/2014/main" id="{64EE0744-86FA-2D9E-E6EE-7265432B7F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50" y="1795925"/>
            <a:ext cx="3911437" cy="4488534"/>
          </a:xfrm>
          <a:prstGeom prst="rect">
            <a:avLst/>
          </a:prstGeom>
        </p:spPr>
      </p:pic>
      <p:pic>
        <p:nvPicPr>
          <p:cNvPr id="27" name="Picture 26" descr="A screenshot of a map&#10;&#10;Description automatically generated with low confidence">
            <a:extLst>
              <a:ext uri="{FF2B5EF4-FFF2-40B4-BE49-F238E27FC236}">
                <a16:creationId xmlns:a16="http://schemas.microsoft.com/office/drawing/2014/main" id="{D5B5CFAA-8652-8AE7-1B26-F0DC0BFC42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5230" y="1795925"/>
            <a:ext cx="4068609" cy="4488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5028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BB0C84-0766-8646-D065-3BA36D637F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291" y="141996"/>
            <a:ext cx="10515600" cy="1325563"/>
          </a:xfrm>
        </p:spPr>
        <p:txBody>
          <a:bodyPr/>
          <a:lstStyle/>
          <a:p>
            <a:r>
              <a:rPr lang="en-US" dirty="0"/>
              <a:t>Junction Stenosis Problem</a:t>
            </a:r>
          </a:p>
        </p:txBody>
      </p:sp>
      <p:pic>
        <p:nvPicPr>
          <p:cNvPr id="5" name="Content Placeholder 4" descr="A picture containing text, female&#10;&#10;Description automatically generated">
            <a:extLst>
              <a:ext uri="{FF2B5EF4-FFF2-40B4-BE49-F238E27FC236}">
                <a16:creationId xmlns:a16="http://schemas.microsoft.com/office/drawing/2014/main" id="{C7B9D37B-C780-9BDB-88DA-746D530EC0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3291" y="1467559"/>
            <a:ext cx="6266135" cy="5025316"/>
          </a:xfrm>
        </p:spPr>
      </p:pic>
      <p:sp>
        <p:nvSpPr>
          <p:cNvPr id="6" name="Up Arrow 5">
            <a:extLst>
              <a:ext uri="{FF2B5EF4-FFF2-40B4-BE49-F238E27FC236}">
                <a16:creationId xmlns:a16="http://schemas.microsoft.com/office/drawing/2014/main" id="{5B9F9FBD-1D79-E1E9-91D9-F3E09C3509B8}"/>
              </a:ext>
            </a:extLst>
          </p:cNvPr>
          <p:cNvSpPr/>
          <p:nvPr/>
        </p:nvSpPr>
        <p:spPr>
          <a:xfrm rot="6250555">
            <a:off x="433014" y="2510328"/>
            <a:ext cx="374072" cy="1184564"/>
          </a:xfrm>
          <a:prstGeom prst="up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EAE027-6968-0481-32BA-9AA50480CC47}"/>
              </a:ext>
            </a:extLst>
          </p:cNvPr>
          <p:cNvSpPr txBox="1"/>
          <p:nvPr/>
        </p:nvSpPr>
        <p:spPr>
          <a:xfrm>
            <a:off x="6972719" y="956313"/>
            <a:ext cx="5008418" cy="16466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0D Junctions only conserve static pressure and flow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Unable to capture any pressure drop occurring within junction</a:t>
            </a:r>
          </a:p>
        </p:txBody>
      </p:sp>
      <p:pic>
        <p:nvPicPr>
          <p:cNvPr id="4" name="Picture 3" descr="A picture containing diagram&#10;&#10;Description automatically generated">
            <a:extLst>
              <a:ext uri="{FF2B5EF4-FFF2-40B4-BE49-F238E27FC236}">
                <a16:creationId xmlns:a16="http://schemas.microsoft.com/office/drawing/2014/main" id="{05CF57AD-F1F7-04F3-E9D8-D064C9BD7A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8721" y="3082837"/>
            <a:ext cx="4016413" cy="3633167"/>
          </a:xfrm>
          <a:prstGeom prst="rect">
            <a:avLst/>
          </a:prstGeom>
        </p:spPr>
      </p:pic>
      <p:sp>
        <p:nvSpPr>
          <p:cNvPr id="8" name="Up Arrow 7">
            <a:extLst>
              <a:ext uri="{FF2B5EF4-FFF2-40B4-BE49-F238E27FC236}">
                <a16:creationId xmlns:a16="http://schemas.microsoft.com/office/drawing/2014/main" id="{DBEC1C81-3626-A251-133C-9D94C7F7048B}"/>
              </a:ext>
            </a:extLst>
          </p:cNvPr>
          <p:cNvSpPr/>
          <p:nvPr/>
        </p:nvSpPr>
        <p:spPr>
          <a:xfrm rot="13970268">
            <a:off x="9186489" y="2881099"/>
            <a:ext cx="374072" cy="1184564"/>
          </a:xfrm>
          <a:prstGeom prst="up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E46E537-8923-B660-7BE9-B0EF34A81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BA3C7-54BF-A44F-BF9F-39AEC49D220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6998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8DAC31-02F7-268C-25CD-963CD8A5D5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143"/>
            <a:ext cx="10515600" cy="1325563"/>
          </a:xfrm>
        </p:spPr>
        <p:txBody>
          <a:bodyPr/>
          <a:lstStyle/>
          <a:p>
            <a:r>
              <a:rPr lang="en-US" dirty="0"/>
              <a:t>Unresponsive Treatment/Artificial Stenosis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8FBBC81-DB35-6D87-07DD-A5048C1C9C09}"/>
              </a:ext>
            </a:extLst>
          </p:cNvPr>
          <p:cNvSpPr txBox="1"/>
          <p:nvPr/>
        </p:nvSpPr>
        <p:spPr>
          <a:xfrm>
            <a:off x="7067549" y="1273730"/>
            <a:ext cx="3471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Treatment (0118_1000)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22E7FA1-97F9-FDDE-7883-C299F32F8094}"/>
              </a:ext>
            </a:extLst>
          </p:cNvPr>
          <p:cNvSpPr txBox="1"/>
          <p:nvPr/>
        </p:nvSpPr>
        <p:spPr>
          <a:xfrm>
            <a:off x="1626988" y="1173956"/>
            <a:ext cx="3471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Artificial Stenosis (0080_0001)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35F71D-B31F-E964-559D-CEACF3A2AF8D}"/>
              </a:ext>
            </a:extLst>
          </p:cNvPr>
          <p:cNvSpPr txBox="1"/>
          <p:nvPr/>
        </p:nvSpPr>
        <p:spPr>
          <a:xfrm>
            <a:off x="671513" y="5419839"/>
            <a:ext cx="5257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Minimal effect of 75% occlusion (MPA/LPA/RPA) proximal stenosis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Hardly effective even after stenosing 50% of all vessels by &gt; 50% occlusion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AD70995-91A8-B61C-DDC1-5F198EABB18B}"/>
              </a:ext>
            </a:extLst>
          </p:cNvPr>
          <p:cNvSpPr txBox="1"/>
          <p:nvPr/>
        </p:nvSpPr>
        <p:spPr>
          <a:xfrm>
            <a:off x="6586538" y="5419839"/>
            <a:ext cx="45577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Negligible change despite reducing resistances of nearly 50% vessels by more than 4x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A4B681C6-A5E7-669D-87DE-116AFD5E93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BA3C7-54BF-A44F-BF9F-39AEC49D2200}" type="slidenum">
              <a:rPr lang="en-US" smtClean="0"/>
              <a:t>22</a:t>
            </a:fld>
            <a:endParaRPr lang="en-US"/>
          </a:p>
        </p:txBody>
      </p:sp>
      <p:pic>
        <p:nvPicPr>
          <p:cNvPr id="20" name="Picture 19" descr="A picture containing diagram&#10;&#10;Description automatically generated">
            <a:extLst>
              <a:ext uri="{FF2B5EF4-FFF2-40B4-BE49-F238E27FC236}">
                <a16:creationId xmlns:a16="http://schemas.microsoft.com/office/drawing/2014/main" id="{0D16B209-C58C-18F8-085E-599467F8E0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5628" y="1345886"/>
            <a:ext cx="5987765" cy="3991843"/>
          </a:xfrm>
          <a:prstGeom prst="rect">
            <a:avLst/>
          </a:prstGeom>
        </p:spPr>
      </p:pic>
      <p:pic>
        <p:nvPicPr>
          <p:cNvPr id="22" name="Picture 21" descr="Chart, diagram&#10;&#10;Description automatically generated">
            <a:extLst>
              <a:ext uri="{FF2B5EF4-FFF2-40B4-BE49-F238E27FC236}">
                <a16:creationId xmlns:a16="http://schemas.microsoft.com/office/drawing/2014/main" id="{DC2E60AB-5F85-2DED-D881-4199F39AA6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396" y="1332706"/>
            <a:ext cx="5987765" cy="3991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5464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279D2-7B87-B15D-0FC5-9F9F0F57F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Potential Solutions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7F3D0B-CC56-66E5-BC08-083D68A9DC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206375" cy="4351338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AutoNum type="arabicPeriod"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Junction Coefficients (Implemented)</a:t>
            </a:r>
          </a:p>
          <a:p>
            <a:pPr lvl="1"/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Use vessel stenosis coefficient formula</a:t>
            </a:r>
          </a:p>
          <a:p>
            <a:pPr lvl="1"/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Take inlet area of junction, and one outlet area, adding junction </a:t>
            </a:r>
            <a:r>
              <a:rPr lang="en-US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coeff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 to downstream vessel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More extensive/ML Junction solution</a:t>
            </a:r>
          </a:p>
          <a:p>
            <a:pPr lvl="1"/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Currently Opened Issue on GitHub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3D-optimization</a:t>
            </a:r>
          </a:p>
          <a:p>
            <a:pPr lvl="1"/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Tune 0D RCL’s to match pressure drop in a 3D model</a:t>
            </a:r>
          </a:p>
          <a:p>
            <a:pPr lvl="1"/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Project-specific solution</a:t>
            </a:r>
          </a:p>
          <a:p>
            <a:pPr marL="0" indent="0">
              <a:buNone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	</a:t>
            </a:r>
          </a:p>
        </p:txBody>
      </p:sp>
      <p:pic>
        <p:nvPicPr>
          <p:cNvPr id="5" name="Picture 4" descr="Diagram&#10;&#10;Description automatically generated with low confidence">
            <a:extLst>
              <a:ext uri="{FF2B5EF4-FFF2-40B4-BE49-F238E27FC236}">
                <a16:creationId xmlns:a16="http://schemas.microsoft.com/office/drawing/2014/main" id="{32BFB07B-4E9D-8790-27DA-5E8CF5FB79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2972" y="0"/>
            <a:ext cx="2463800" cy="1092200"/>
          </a:xfrm>
          <a:prstGeom prst="rect">
            <a:avLst/>
          </a:prstGeom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36CB52A-5DDD-617D-F573-EE33E4EBBE84}"/>
                  </a:ext>
                </a:extLst>
              </p:cNvPr>
              <p:cNvSpPr txBox="1"/>
              <p:nvPr/>
            </p:nvSpPr>
            <p:spPr>
              <a:xfrm>
                <a:off x="7647428" y="361434"/>
                <a:ext cx="184542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𝑆𝑡𝑒𝑛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_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𝑐𝑜𝑒𝑓𝑓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= </m:t>
                      </m:r>
                    </m:oMath>
                  </m:oMathPara>
                </a14:m>
                <a:endParaRPr lang="en-US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36CB52A-5DDD-617D-F573-EE33E4EBBE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7428" y="361434"/>
                <a:ext cx="1845425" cy="369332"/>
              </a:xfrm>
              <a:prstGeom prst="rect">
                <a:avLst/>
              </a:prstGeom>
              <a:blipFill>
                <a:blip r:embed="rId3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8734439-AF8F-7176-C311-B2BEE434F77F}"/>
                  </a:ext>
                </a:extLst>
              </p:cNvPr>
              <p:cNvSpPr txBox="1"/>
              <p:nvPr/>
            </p:nvSpPr>
            <p:spPr>
              <a:xfrm>
                <a:off x="8002440" y="1014752"/>
                <a:ext cx="347079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=1.52,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8734439-AF8F-7176-C311-B2BEE434F7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2440" y="1014752"/>
                <a:ext cx="3470794" cy="369332"/>
              </a:xfrm>
              <a:prstGeom prst="rect">
                <a:avLst/>
              </a:prstGeom>
              <a:blipFill>
                <a:blip r:embed="rId4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CFBF76-25F5-600A-0C00-E0F39741F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BA3C7-54BF-A44F-BF9F-39AEC49D2200}" type="slidenum">
              <a:rPr lang="en-US" smtClean="0"/>
              <a:t>23</a:t>
            </a:fld>
            <a:endParaRPr lang="en-US"/>
          </a:p>
        </p:txBody>
      </p:sp>
      <p:pic>
        <p:nvPicPr>
          <p:cNvPr id="11" name="Content Placeholder 4" descr="A picture containing text, female&#10;&#10;Description automatically generated">
            <a:extLst>
              <a:ext uri="{FF2B5EF4-FFF2-40B4-BE49-F238E27FC236}">
                <a16:creationId xmlns:a16="http://schemas.microsoft.com/office/drawing/2014/main" id="{86A656D5-C6B8-1747-71EE-09A9187903D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163" t="19661" r="62687" b="49317"/>
          <a:stretch/>
        </p:blipFill>
        <p:spPr>
          <a:xfrm>
            <a:off x="7186350" y="1564588"/>
            <a:ext cx="2306503" cy="2281703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54C400B3-9DF1-2B9D-43BA-717001F96D99}"/>
              </a:ext>
            </a:extLst>
          </p:cNvPr>
          <p:cNvSpPr/>
          <p:nvPr/>
        </p:nvSpPr>
        <p:spPr>
          <a:xfrm rot="1681919">
            <a:off x="8037665" y="3180604"/>
            <a:ext cx="257806" cy="101448"/>
          </a:xfrm>
          <a:prstGeom prst="ellipse">
            <a:avLst/>
          </a:prstGeom>
          <a:noFill/>
          <a:ln w="38100">
            <a:solidFill>
              <a:schemeClr val="bg1">
                <a:alpha val="6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B706989-24ED-2A10-DD00-1E97E2F29032}"/>
              </a:ext>
            </a:extLst>
          </p:cNvPr>
          <p:cNvSpPr/>
          <p:nvPr/>
        </p:nvSpPr>
        <p:spPr>
          <a:xfrm rot="2021893" flipV="1">
            <a:off x="7889693" y="3399098"/>
            <a:ext cx="171740" cy="90511"/>
          </a:xfrm>
          <a:prstGeom prst="ellipse">
            <a:avLst/>
          </a:prstGeom>
          <a:noFill/>
          <a:ln w="38100">
            <a:solidFill>
              <a:schemeClr val="bg1">
                <a:alpha val="6283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086CA23-BEB0-3860-13EB-AC280B076F4A}"/>
              </a:ext>
            </a:extLst>
          </p:cNvPr>
          <p:cNvSpPr txBox="1"/>
          <p:nvPr/>
        </p:nvSpPr>
        <p:spPr>
          <a:xfrm>
            <a:off x="6700513" y="4038939"/>
            <a:ext cx="27431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Stenosis coefficient is small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D5CFA7A-E4B5-3DF4-BF6A-6DFA5E43F386}"/>
              </a:ext>
            </a:extLst>
          </p:cNvPr>
          <p:cNvCxnSpPr/>
          <p:nvPr/>
        </p:nvCxnSpPr>
        <p:spPr>
          <a:xfrm flipV="1">
            <a:off x="8072113" y="3552021"/>
            <a:ext cx="0" cy="47477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F45915A-A183-764C-F456-AF56C8F100D6}"/>
              </a:ext>
            </a:extLst>
          </p:cNvPr>
          <p:cNvCxnSpPr>
            <a:cxnSpLocks/>
          </p:cNvCxnSpPr>
          <p:nvPr/>
        </p:nvCxnSpPr>
        <p:spPr>
          <a:xfrm flipV="1">
            <a:off x="8072113" y="3429000"/>
            <a:ext cx="141775" cy="59779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Content Placeholder 4" descr="A picture containing text, female&#10;&#10;Description automatically generated">
            <a:extLst>
              <a:ext uri="{FF2B5EF4-FFF2-40B4-BE49-F238E27FC236}">
                <a16:creationId xmlns:a16="http://schemas.microsoft.com/office/drawing/2014/main" id="{D7643C10-F17C-AAFA-A5C4-5895728AD28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163" t="19661" r="62687" b="49317"/>
          <a:stretch/>
        </p:blipFill>
        <p:spPr>
          <a:xfrm>
            <a:off x="9478543" y="4152560"/>
            <a:ext cx="2306503" cy="2281703"/>
          </a:xfrm>
          <a:prstGeom prst="rect">
            <a:avLst/>
          </a:prstGeom>
        </p:spPr>
      </p:pic>
      <p:sp>
        <p:nvSpPr>
          <p:cNvPr id="29" name="Oval 28">
            <a:extLst>
              <a:ext uri="{FF2B5EF4-FFF2-40B4-BE49-F238E27FC236}">
                <a16:creationId xmlns:a16="http://schemas.microsoft.com/office/drawing/2014/main" id="{BFCB88A7-0783-F3CD-41DA-847AB6FD7069}"/>
              </a:ext>
            </a:extLst>
          </p:cNvPr>
          <p:cNvSpPr/>
          <p:nvPr/>
        </p:nvSpPr>
        <p:spPr>
          <a:xfrm rot="1681919">
            <a:off x="10158332" y="5210913"/>
            <a:ext cx="699537" cy="231352"/>
          </a:xfrm>
          <a:prstGeom prst="ellipse">
            <a:avLst/>
          </a:prstGeom>
          <a:noFill/>
          <a:ln w="38100">
            <a:solidFill>
              <a:schemeClr val="bg1">
                <a:alpha val="6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5ADB65B-9225-FFEF-146E-D484B0D55920}"/>
              </a:ext>
            </a:extLst>
          </p:cNvPr>
          <p:cNvSpPr/>
          <p:nvPr/>
        </p:nvSpPr>
        <p:spPr>
          <a:xfrm rot="1809528">
            <a:off x="10292293" y="5829008"/>
            <a:ext cx="254996" cy="121433"/>
          </a:xfrm>
          <a:prstGeom prst="ellipse">
            <a:avLst/>
          </a:prstGeom>
          <a:noFill/>
          <a:ln w="38100">
            <a:solidFill>
              <a:schemeClr val="bg1">
                <a:alpha val="6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CD6E8EEF-11AF-B1BF-F723-27D6B24451DF}"/>
              </a:ext>
            </a:extLst>
          </p:cNvPr>
          <p:cNvSpPr/>
          <p:nvPr/>
        </p:nvSpPr>
        <p:spPr>
          <a:xfrm rot="2032358" flipV="1">
            <a:off x="10121361" y="6028219"/>
            <a:ext cx="171740" cy="90511"/>
          </a:xfrm>
          <a:prstGeom prst="ellipse">
            <a:avLst/>
          </a:prstGeom>
          <a:noFill/>
          <a:ln w="38100">
            <a:solidFill>
              <a:schemeClr val="bg1">
                <a:alpha val="6283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99430CD-C521-72CA-4637-CA32132FF864}"/>
              </a:ext>
            </a:extLst>
          </p:cNvPr>
          <p:cNvSpPr txBox="1"/>
          <p:nvPr/>
        </p:nvSpPr>
        <p:spPr>
          <a:xfrm>
            <a:off x="6533544" y="5650402"/>
            <a:ext cx="27431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Additional Junction coefficient is much larger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7F4080E-897C-0A72-00DB-B7B17645FA59}"/>
              </a:ext>
            </a:extLst>
          </p:cNvPr>
          <p:cNvCxnSpPr>
            <a:cxnSpLocks/>
          </p:cNvCxnSpPr>
          <p:nvPr/>
        </p:nvCxnSpPr>
        <p:spPr>
          <a:xfrm flipV="1">
            <a:off x="8166556" y="5326589"/>
            <a:ext cx="1978445" cy="35834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20C649E4-8C1F-CDB4-5DE1-A53E63B2CFFA}"/>
              </a:ext>
            </a:extLst>
          </p:cNvPr>
          <p:cNvCxnSpPr>
            <a:cxnSpLocks/>
            <a:endCxn id="30" idx="2"/>
          </p:cNvCxnSpPr>
          <p:nvPr/>
        </p:nvCxnSpPr>
        <p:spPr>
          <a:xfrm>
            <a:off x="8213888" y="5708910"/>
            <a:ext cx="2095663" cy="11676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15974CC9-B1E3-A52F-9C61-E406FB4EE3B9}"/>
              </a:ext>
            </a:extLst>
          </p:cNvPr>
          <p:cNvSpPr txBox="1"/>
          <p:nvPr/>
        </p:nvSpPr>
        <p:spPr>
          <a:xfrm>
            <a:off x="9654639" y="2006930"/>
            <a:ext cx="1818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  <a:sym typeface="Wingdings" pitchFamily="2" charset="2"/>
              </a:rPr>
              <a:t> 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Original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62EAF65-852C-0A6D-A3FD-0FAD651BDC8A}"/>
              </a:ext>
            </a:extLst>
          </p:cNvPr>
          <p:cNvSpPr txBox="1"/>
          <p:nvPr/>
        </p:nvSpPr>
        <p:spPr>
          <a:xfrm>
            <a:off x="7440358" y="4723977"/>
            <a:ext cx="2025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Junction Coeff 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  <a:sym typeface="Wingdings" pitchFamily="2" charset="2"/>
              </a:rPr>
              <a:t> </a:t>
            </a:r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14136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D955DF-7949-FF8D-60AF-5FF88361C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Preliminary Results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84E8F2-6083-11FE-DF6B-F2408EC3B2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F4F3FA-693E-D629-072A-71237D0232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BA3C7-54BF-A44F-BF9F-39AEC49D220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2714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B21594-818D-952E-2F4D-905920F66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254" y="298652"/>
            <a:ext cx="8645236" cy="382385"/>
          </a:xfrm>
        </p:spPr>
        <p:txBody>
          <a:bodyPr>
            <a:noAutofit/>
          </a:bodyPr>
          <a:lstStyle/>
          <a:p>
            <a:r>
              <a:rPr lang="en-US" sz="3600" dirty="0">
                <a:latin typeface="Cambria Math" panose="02040503050406030204" pitchFamily="18" charset="0"/>
                <a:ea typeface="Cambria Math" panose="02040503050406030204" pitchFamily="18" charset="0"/>
              </a:rPr>
              <a:t>0080_0001 (</a:t>
            </a:r>
            <a:r>
              <a:rPr lang="en-US" sz="36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meanPAP</a:t>
            </a:r>
            <a:r>
              <a:rPr lang="en-US" sz="3600" dirty="0">
                <a:latin typeface="Cambria Math" panose="02040503050406030204" pitchFamily="18" charset="0"/>
                <a:ea typeface="Cambria Math" panose="02040503050406030204" pitchFamily="18" charset="0"/>
              </a:rPr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9F6C24-44EE-7EA2-19A9-B069911CD8BA}"/>
              </a:ext>
            </a:extLst>
          </p:cNvPr>
          <p:cNvSpPr txBox="1"/>
          <p:nvPr/>
        </p:nvSpPr>
        <p:spPr>
          <a:xfrm>
            <a:off x="779478" y="735766"/>
            <a:ext cx="2510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Original Solver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95B7C7-4A45-0310-1E3D-3ACEBA8F9914}"/>
              </a:ext>
            </a:extLst>
          </p:cNvPr>
          <p:cNvSpPr txBox="1"/>
          <p:nvPr/>
        </p:nvSpPr>
        <p:spPr>
          <a:xfrm>
            <a:off x="4567843" y="750606"/>
            <a:ext cx="3056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Junction Coefficient Solver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5077C4-62F2-DFE4-CC23-093F67A5B72C}"/>
              </a:ext>
            </a:extLst>
          </p:cNvPr>
          <p:cNvSpPr txBox="1"/>
          <p:nvPr/>
        </p:nvSpPr>
        <p:spPr>
          <a:xfrm>
            <a:off x="8676197" y="733980"/>
            <a:ext cx="3056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3D</a:t>
            </a:r>
          </a:p>
        </p:txBody>
      </p:sp>
      <p:pic>
        <p:nvPicPr>
          <p:cNvPr id="10" name="Picture 9" descr="A picture containing text, blackboard&#10;&#10;Description automatically generated">
            <a:extLst>
              <a:ext uri="{FF2B5EF4-FFF2-40B4-BE49-F238E27FC236}">
                <a16:creationId xmlns:a16="http://schemas.microsoft.com/office/drawing/2014/main" id="{ECC18233-7C96-803C-B88C-4CF5C7B14B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287" y="1156255"/>
            <a:ext cx="4076700" cy="4326118"/>
          </a:xfrm>
          <a:prstGeom prst="rect">
            <a:avLst/>
          </a:prstGeom>
        </p:spPr>
      </p:pic>
      <p:pic>
        <p:nvPicPr>
          <p:cNvPr id="14" name="Picture 13" descr="A picture containing text, fireworks, outdoor object&#10;&#10;Description automatically generated">
            <a:extLst>
              <a:ext uri="{FF2B5EF4-FFF2-40B4-BE49-F238E27FC236}">
                <a16:creationId xmlns:a16="http://schemas.microsoft.com/office/drawing/2014/main" id="{97C21192-55A7-938D-A00D-88F123963E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2413" y="1156255"/>
            <a:ext cx="4252912" cy="433055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432FF76-953C-CD9A-624D-F35EC0A74192}"/>
              </a:ext>
            </a:extLst>
          </p:cNvPr>
          <p:cNvSpPr txBox="1"/>
          <p:nvPr/>
        </p:nvSpPr>
        <p:spPr>
          <a:xfrm>
            <a:off x="271463" y="5815013"/>
            <a:ext cx="4857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Better Capture of the ~3 mmHg Pressure Drop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8E9E9476-7A08-2D92-0119-2EA919D4B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BA3C7-54BF-A44F-BF9F-39AEC49D2200}" type="slidenum">
              <a:rPr lang="en-US" smtClean="0"/>
              <a:t>25</a:t>
            </a:fld>
            <a:endParaRPr lang="en-US"/>
          </a:p>
        </p:txBody>
      </p:sp>
      <p:pic>
        <p:nvPicPr>
          <p:cNvPr id="21" name="Picture 20" descr="A picture containing text, fireworks, outdoor object&#10;&#10;Description automatically generated">
            <a:extLst>
              <a:ext uri="{FF2B5EF4-FFF2-40B4-BE49-F238E27FC236}">
                <a16:creationId xmlns:a16="http://schemas.microsoft.com/office/drawing/2014/main" id="{73C6A6F2-7601-3709-9690-13D2F7C89D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5325" y="1156165"/>
            <a:ext cx="3882869" cy="4326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9630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B21594-818D-952E-2F4D-905920F66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254" y="298652"/>
            <a:ext cx="8645236" cy="382385"/>
          </a:xfrm>
        </p:spPr>
        <p:txBody>
          <a:bodyPr>
            <a:noAutofit/>
          </a:bodyPr>
          <a:lstStyle/>
          <a:p>
            <a:r>
              <a:rPr lang="en-US" sz="3600" dirty="0">
                <a:latin typeface="Cambria Math" panose="02040503050406030204" pitchFamily="18" charset="0"/>
                <a:ea typeface="Cambria Math" panose="02040503050406030204" pitchFamily="18" charset="0"/>
              </a:rPr>
              <a:t>0080_0001 (Residual </a:t>
            </a:r>
            <a:r>
              <a:rPr lang="en-US" sz="36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meanPAP</a:t>
            </a:r>
            <a:r>
              <a:rPr lang="en-US" sz="3600" dirty="0">
                <a:latin typeface="Cambria Math" panose="02040503050406030204" pitchFamily="18" charset="0"/>
                <a:ea typeface="Cambria Math" panose="02040503050406030204" pitchFamily="18" charset="0"/>
              </a:rPr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9F6C24-44EE-7EA2-19A9-B069911CD8BA}"/>
              </a:ext>
            </a:extLst>
          </p:cNvPr>
          <p:cNvSpPr txBox="1"/>
          <p:nvPr/>
        </p:nvSpPr>
        <p:spPr>
          <a:xfrm>
            <a:off x="1888957" y="924678"/>
            <a:ext cx="2510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Original Solver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95B7C7-4A45-0310-1E3D-3ACEBA8F9914}"/>
              </a:ext>
            </a:extLst>
          </p:cNvPr>
          <p:cNvSpPr txBox="1"/>
          <p:nvPr/>
        </p:nvSpPr>
        <p:spPr>
          <a:xfrm>
            <a:off x="7792601" y="952814"/>
            <a:ext cx="3056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Junction Coefficient Solver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8E9E9476-7A08-2D92-0119-2EA919D4B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BA3C7-54BF-A44F-BF9F-39AEC49D2200}" type="slidenum">
              <a:rPr lang="en-US" smtClean="0"/>
              <a:t>26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1D50345-EEA5-E7A7-162F-90AB59A9475F}"/>
              </a:ext>
            </a:extLst>
          </p:cNvPr>
          <p:cNvSpPr txBox="1"/>
          <p:nvPr/>
        </p:nvSpPr>
        <p:spPr>
          <a:xfrm>
            <a:off x="5603632" y="5091041"/>
            <a:ext cx="15521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Much more consistent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C7C8BBB-3369-A773-BBC2-BC2BBA35D927}"/>
              </a:ext>
            </a:extLst>
          </p:cNvPr>
          <p:cNvCxnSpPr>
            <a:stCxn id="12" idx="0"/>
          </p:cNvCxnSpPr>
          <p:nvPr/>
        </p:nvCxnSpPr>
        <p:spPr>
          <a:xfrm flipV="1">
            <a:off x="6379691" y="3615397"/>
            <a:ext cx="837035" cy="147564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0" name="Picture 19" descr="A screenshot of a cell phone&#10;&#10;Description automatically generated with low confidence">
            <a:extLst>
              <a:ext uri="{FF2B5EF4-FFF2-40B4-BE49-F238E27FC236}">
                <a16:creationId xmlns:a16="http://schemas.microsoft.com/office/drawing/2014/main" id="{C5A4FE6B-6272-915E-1D7E-FDC7E48667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1489" y="1294010"/>
            <a:ext cx="4532998" cy="5497686"/>
          </a:xfrm>
          <a:prstGeom prst="rect">
            <a:avLst/>
          </a:prstGeom>
        </p:spPr>
      </p:pic>
      <p:pic>
        <p:nvPicPr>
          <p:cNvPr id="22" name="Picture 21" descr="A picture containing text, blackboard&#10;&#10;Description automatically generated">
            <a:extLst>
              <a:ext uri="{FF2B5EF4-FFF2-40B4-BE49-F238E27FC236}">
                <a16:creationId xmlns:a16="http://schemas.microsoft.com/office/drawing/2014/main" id="{5EB80BCE-4B2D-F8D7-B884-CDBECC0775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4895" y="1294009"/>
            <a:ext cx="4271584" cy="5497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3598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B21594-818D-952E-2F4D-905920F66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254" y="298652"/>
            <a:ext cx="8645236" cy="382385"/>
          </a:xfrm>
        </p:spPr>
        <p:txBody>
          <a:bodyPr>
            <a:normAutofit fontScale="90000"/>
          </a:bodyPr>
          <a:lstStyle/>
          <a:p>
            <a:r>
              <a:rPr lang="en-US" dirty="0"/>
              <a:t>0080_0001 (</a:t>
            </a:r>
            <a:r>
              <a:rPr lang="en-US" dirty="0" err="1"/>
              <a:t>sysPAP</a:t>
            </a:r>
            <a:r>
              <a:rPr lang="en-US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9F6C24-44EE-7EA2-19A9-B069911CD8BA}"/>
              </a:ext>
            </a:extLst>
          </p:cNvPr>
          <p:cNvSpPr txBox="1"/>
          <p:nvPr/>
        </p:nvSpPr>
        <p:spPr>
          <a:xfrm>
            <a:off x="779478" y="735766"/>
            <a:ext cx="2510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Original Solver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95B7C7-4A45-0310-1E3D-3ACEBA8F9914}"/>
              </a:ext>
            </a:extLst>
          </p:cNvPr>
          <p:cNvSpPr txBox="1"/>
          <p:nvPr/>
        </p:nvSpPr>
        <p:spPr>
          <a:xfrm>
            <a:off x="4567843" y="750606"/>
            <a:ext cx="3056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Junction Coefficient Solver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5077C4-62F2-DFE4-CC23-093F67A5B72C}"/>
              </a:ext>
            </a:extLst>
          </p:cNvPr>
          <p:cNvSpPr txBox="1"/>
          <p:nvPr/>
        </p:nvSpPr>
        <p:spPr>
          <a:xfrm>
            <a:off x="8676197" y="733980"/>
            <a:ext cx="3056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3D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A0C9D59E-353B-A940-2E65-984097EEFB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BA3C7-54BF-A44F-BF9F-39AEC49D2200}" type="slidenum">
              <a:rPr lang="en-US" smtClean="0"/>
              <a:t>27</a:t>
            </a:fld>
            <a:endParaRPr lang="en-US"/>
          </a:p>
        </p:txBody>
      </p:sp>
      <p:pic>
        <p:nvPicPr>
          <p:cNvPr id="20" name="Picture 19" descr="A picture containing text, blackboard&#10;&#10;Description automatically generated">
            <a:extLst>
              <a:ext uri="{FF2B5EF4-FFF2-40B4-BE49-F238E27FC236}">
                <a16:creationId xmlns:a16="http://schemas.microsoft.com/office/drawing/2014/main" id="{68C1F039-5A89-528E-D8BE-A1DAC275CB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647" y="1242175"/>
            <a:ext cx="4012196" cy="4996840"/>
          </a:xfrm>
          <a:prstGeom prst="rect">
            <a:avLst/>
          </a:prstGeom>
        </p:spPr>
      </p:pic>
      <p:pic>
        <p:nvPicPr>
          <p:cNvPr id="22" name="Picture 21" descr="A picture containing text, blackboard&#10;&#10;Description automatically generated">
            <a:extLst>
              <a:ext uri="{FF2B5EF4-FFF2-40B4-BE49-F238E27FC236}">
                <a16:creationId xmlns:a16="http://schemas.microsoft.com/office/drawing/2014/main" id="{EC170200-0367-935D-E354-E44A358A35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8773" y="1257015"/>
            <a:ext cx="4048673" cy="4996840"/>
          </a:xfrm>
          <a:prstGeom prst="rect">
            <a:avLst/>
          </a:prstGeom>
        </p:spPr>
      </p:pic>
      <p:pic>
        <p:nvPicPr>
          <p:cNvPr id="24" name="Picture 23" descr="A picture containing text, blackboard&#10;&#10;Description automatically generated">
            <a:extLst>
              <a:ext uri="{FF2B5EF4-FFF2-40B4-BE49-F238E27FC236}">
                <a16:creationId xmlns:a16="http://schemas.microsoft.com/office/drawing/2014/main" id="{781884F4-5C94-BFBD-C58D-8F47FF80081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804"/>
          <a:stretch/>
        </p:blipFill>
        <p:spPr>
          <a:xfrm>
            <a:off x="8037447" y="1257014"/>
            <a:ext cx="4251384" cy="4955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1836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B21594-818D-952E-2F4D-905920F66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254" y="298652"/>
            <a:ext cx="8645236" cy="382385"/>
          </a:xfrm>
        </p:spPr>
        <p:txBody>
          <a:bodyPr>
            <a:noAutofit/>
          </a:bodyPr>
          <a:lstStyle/>
          <a:p>
            <a:r>
              <a:rPr lang="en-US" sz="3600" dirty="0">
                <a:latin typeface="Cambria Math" panose="02040503050406030204" pitchFamily="18" charset="0"/>
                <a:ea typeface="Cambria Math" panose="02040503050406030204" pitchFamily="18" charset="0"/>
              </a:rPr>
              <a:t>0080_0001 (Residual </a:t>
            </a:r>
            <a:r>
              <a:rPr lang="en-US" sz="36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sysPAP</a:t>
            </a:r>
            <a:r>
              <a:rPr lang="en-US" sz="3600" dirty="0">
                <a:latin typeface="Cambria Math" panose="02040503050406030204" pitchFamily="18" charset="0"/>
                <a:ea typeface="Cambria Math" panose="02040503050406030204" pitchFamily="18" charset="0"/>
              </a:rPr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9F6C24-44EE-7EA2-19A9-B069911CD8BA}"/>
              </a:ext>
            </a:extLst>
          </p:cNvPr>
          <p:cNvSpPr txBox="1"/>
          <p:nvPr/>
        </p:nvSpPr>
        <p:spPr>
          <a:xfrm>
            <a:off x="1888957" y="924678"/>
            <a:ext cx="2510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Original Solver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95B7C7-4A45-0310-1E3D-3ACEBA8F9914}"/>
              </a:ext>
            </a:extLst>
          </p:cNvPr>
          <p:cNvSpPr txBox="1"/>
          <p:nvPr/>
        </p:nvSpPr>
        <p:spPr>
          <a:xfrm>
            <a:off x="7792601" y="952814"/>
            <a:ext cx="3056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Junction Coefficient Solver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8E9E9476-7A08-2D92-0119-2EA919D4B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BA3C7-54BF-A44F-BF9F-39AEC49D2200}" type="slidenum">
              <a:rPr lang="en-US" smtClean="0"/>
              <a:t>28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1D50345-EEA5-E7A7-162F-90AB59A9475F}"/>
              </a:ext>
            </a:extLst>
          </p:cNvPr>
          <p:cNvSpPr txBox="1"/>
          <p:nvPr/>
        </p:nvSpPr>
        <p:spPr>
          <a:xfrm>
            <a:off x="5603632" y="5091041"/>
            <a:ext cx="15521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Much more consistent</a:t>
            </a:r>
          </a:p>
        </p:txBody>
      </p:sp>
      <p:pic>
        <p:nvPicPr>
          <p:cNvPr id="19" name="Picture 18" descr="A picture containing text, fireworks&#10;&#10;Description automatically generated">
            <a:extLst>
              <a:ext uri="{FF2B5EF4-FFF2-40B4-BE49-F238E27FC236}">
                <a16:creationId xmlns:a16="http://schemas.microsoft.com/office/drawing/2014/main" id="{CCBBEB50-BC60-27E5-732E-705C08C380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773" y="1322146"/>
            <a:ext cx="4775883" cy="5450255"/>
          </a:xfrm>
          <a:prstGeom prst="rect">
            <a:avLst/>
          </a:prstGeom>
        </p:spPr>
      </p:pic>
      <p:pic>
        <p:nvPicPr>
          <p:cNvPr id="21" name="Picture 20" descr="A screenshot of a map&#10;&#10;Description automatically generated with low confidence">
            <a:extLst>
              <a:ext uri="{FF2B5EF4-FFF2-40B4-BE49-F238E27FC236}">
                <a16:creationId xmlns:a16="http://schemas.microsoft.com/office/drawing/2014/main" id="{6C680407-9183-F659-B19B-584453D7CE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6769" y="1322146"/>
            <a:ext cx="4673211" cy="5450255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C7C8BBB-3369-A773-BBC2-BC2BBA35D927}"/>
              </a:ext>
            </a:extLst>
          </p:cNvPr>
          <p:cNvCxnSpPr>
            <a:stCxn id="12" idx="0"/>
          </p:cNvCxnSpPr>
          <p:nvPr/>
        </p:nvCxnSpPr>
        <p:spPr>
          <a:xfrm flipV="1">
            <a:off x="6379691" y="3615397"/>
            <a:ext cx="837035" cy="147564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84874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B21594-818D-952E-2F4D-905920F66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254" y="298652"/>
            <a:ext cx="8645236" cy="382385"/>
          </a:xfrm>
        </p:spPr>
        <p:txBody>
          <a:bodyPr>
            <a:noAutofit/>
          </a:bodyPr>
          <a:lstStyle/>
          <a:p>
            <a:r>
              <a:rPr lang="en-US" sz="3600" dirty="0">
                <a:latin typeface="Cambria Math" panose="02040503050406030204" pitchFamily="18" charset="0"/>
                <a:ea typeface="Cambria Math" panose="02040503050406030204" pitchFamily="18" charset="0"/>
              </a:rPr>
              <a:t>0118_1000 (</a:t>
            </a:r>
            <a:r>
              <a:rPr lang="en-US" sz="36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meanPAP</a:t>
            </a:r>
            <a:r>
              <a:rPr lang="en-US" sz="3600" dirty="0">
                <a:latin typeface="Cambria Math" panose="02040503050406030204" pitchFamily="18" charset="0"/>
                <a:ea typeface="Cambria Math" panose="02040503050406030204" pitchFamily="18" charset="0"/>
              </a:rPr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9F6C24-44EE-7EA2-19A9-B069911CD8BA}"/>
              </a:ext>
            </a:extLst>
          </p:cNvPr>
          <p:cNvSpPr txBox="1"/>
          <p:nvPr/>
        </p:nvSpPr>
        <p:spPr>
          <a:xfrm>
            <a:off x="845979" y="901271"/>
            <a:ext cx="2510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Original Solver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95B7C7-4A45-0310-1E3D-3ACEBA8F9914}"/>
              </a:ext>
            </a:extLst>
          </p:cNvPr>
          <p:cNvSpPr txBox="1"/>
          <p:nvPr/>
        </p:nvSpPr>
        <p:spPr>
          <a:xfrm>
            <a:off x="4567843" y="839864"/>
            <a:ext cx="3056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Junction Coefficient Solver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5077C4-62F2-DFE4-CC23-093F67A5B72C}"/>
              </a:ext>
            </a:extLst>
          </p:cNvPr>
          <p:cNvSpPr txBox="1"/>
          <p:nvPr/>
        </p:nvSpPr>
        <p:spPr>
          <a:xfrm>
            <a:off x="8711823" y="839864"/>
            <a:ext cx="3056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3D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AEF2D0A-B897-4A23-59CE-8D5E73421C3A}"/>
              </a:ext>
            </a:extLst>
          </p:cNvPr>
          <p:cNvSpPr txBox="1"/>
          <p:nvPr/>
        </p:nvSpPr>
        <p:spPr>
          <a:xfrm>
            <a:off x="153362" y="5694220"/>
            <a:ext cx="88493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Evident that the flow distribution and pressure drop is much more realistic</a:t>
            </a:r>
          </a:p>
        </p:txBody>
      </p:sp>
      <p:pic>
        <p:nvPicPr>
          <p:cNvPr id="7" name="Picture 6" descr="A picture containing text, blackboard&#10;&#10;Description automatically generated">
            <a:extLst>
              <a:ext uri="{FF2B5EF4-FFF2-40B4-BE49-F238E27FC236}">
                <a16:creationId xmlns:a16="http://schemas.microsoft.com/office/drawing/2014/main" id="{4C47026D-C131-84EC-C372-EB4BE69E85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8960" y="1368025"/>
            <a:ext cx="4027636" cy="4044109"/>
          </a:xfrm>
          <a:prstGeom prst="rect">
            <a:avLst/>
          </a:prstGeom>
        </p:spPr>
      </p:pic>
      <p:pic>
        <p:nvPicPr>
          <p:cNvPr id="11" name="Picture 10" descr="Chart&#10;&#10;Description automatically generated">
            <a:extLst>
              <a:ext uri="{FF2B5EF4-FFF2-40B4-BE49-F238E27FC236}">
                <a16:creationId xmlns:a16="http://schemas.microsoft.com/office/drawing/2014/main" id="{5FE8A084-B2E5-7196-A514-A9943673A2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6596" y="1368024"/>
            <a:ext cx="4095404" cy="4053529"/>
          </a:xfrm>
          <a:prstGeom prst="rect">
            <a:avLst/>
          </a:prstGeom>
        </p:spPr>
      </p:pic>
      <p:pic>
        <p:nvPicPr>
          <p:cNvPr id="16" name="Picture 15" descr="Diagram&#10;&#10;Description automatically generated">
            <a:extLst>
              <a:ext uri="{FF2B5EF4-FFF2-40B4-BE49-F238E27FC236}">
                <a16:creationId xmlns:a16="http://schemas.microsoft.com/office/drawing/2014/main" id="{E6B8BA68-9428-4511-F47E-413BC1F0D3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368024"/>
            <a:ext cx="4119936" cy="4044109"/>
          </a:xfrm>
          <a:prstGeom prst="rect">
            <a:avLst/>
          </a:prstGeom>
        </p:spPr>
      </p:pic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6CA8180E-48FA-411C-FD35-65D3AEB684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BA3C7-54BF-A44F-BF9F-39AEC49D220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8000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454F64-6838-448C-BE4C-253EF63C08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507" y="-41480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Cambria Math" panose="02040503050406030204" pitchFamily="18" charset="0"/>
                <a:ea typeface="Cambria Math" panose="02040503050406030204" pitchFamily="18" charset="0"/>
              </a:rPr>
              <a:t>Previous Work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2B5950E7-A2FF-05B8-DC7F-8CD3C0F8EFB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97" t="3037"/>
          <a:stretch/>
        </p:blipFill>
        <p:spPr>
          <a:xfrm>
            <a:off x="221033" y="3680983"/>
            <a:ext cx="6984123" cy="2531080"/>
          </a:xfrm>
          <a:prstGeom prst="rect">
            <a:avLst/>
          </a:prstGeom>
        </p:spPr>
      </p:pic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D8E5C9C4-D287-9E49-B725-45A86AC8A07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48" r="37667"/>
          <a:stretch/>
        </p:blipFill>
        <p:spPr>
          <a:xfrm>
            <a:off x="7702061" y="2664672"/>
            <a:ext cx="3846471" cy="288879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9C0A277-8AAB-3CA7-1774-1508982FAB47}"/>
              </a:ext>
            </a:extLst>
          </p:cNvPr>
          <p:cNvSpPr txBox="1"/>
          <p:nvPr/>
        </p:nvSpPr>
        <p:spPr>
          <a:xfrm>
            <a:off x="4472318" y="403254"/>
            <a:ext cx="7157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Lan et al., AHA Journal, 2022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12E45B9-BD7B-4E38-414B-F3EF80394228}"/>
              </a:ext>
            </a:extLst>
          </p:cNvPr>
          <p:cNvSpPr txBox="1"/>
          <p:nvPr/>
        </p:nvSpPr>
        <p:spPr>
          <a:xfrm>
            <a:off x="1403135" y="6392281"/>
            <a:ext cx="4112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3D CFD simulations at peak systole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BA524F-EF6A-D283-5F6D-FB8393EF592E}"/>
              </a:ext>
            </a:extLst>
          </p:cNvPr>
          <p:cNvSpPr txBox="1"/>
          <p:nvPr/>
        </p:nvSpPr>
        <p:spPr>
          <a:xfrm>
            <a:off x="8523890" y="5805194"/>
            <a:ext cx="1891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Resistance Map</a:t>
            </a:r>
          </a:p>
        </p:txBody>
      </p:sp>
      <p:pic>
        <p:nvPicPr>
          <p:cNvPr id="13" name="Picture 12" descr="Diagram&#10;&#10;Description automatically generated">
            <a:extLst>
              <a:ext uri="{FF2B5EF4-FFF2-40B4-BE49-F238E27FC236}">
                <a16:creationId xmlns:a16="http://schemas.microsoft.com/office/drawing/2014/main" id="{3482A31F-C169-ADD3-EB96-86F8970D84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7507" y="915959"/>
            <a:ext cx="6947649" cy="2444543"/>
          </a:xfrm>
          <a:prstGeom prst="rect">
            <a:avLst/>
          </a:prstGeom>
        </p:spPr>
      </p:pic>
      <p:pic>
        <p:nvPicPr>
          <p:cNvPr id="14" name="Picture 13" descr="A picture containing text&#10;&#10;Description automatically generated">
            <a:extLst>
              <a:ext uri="{FF2B5EF4-FFF2-40B4-BE49-F238E27FC236}">
                <a16:creationId xmlns:a16="http://schemas.microsoft.com/office/drawing/2014/main" id="{014A75D7-F2C1-DED1-C93E-713D36836BD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5257" t="7814" r="716" b="26535"/>
          <a:stretch/>
        </p:blipFill>
        <p:spPr>
          <a:xfrm>
            <a:off x="8386087" y="768138"/>
            <a:ext cx="2167468" cy="1896534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78264B6-747F-0513-A0E4-FF2398F7911B}"/>
              </a:ext>
            </a:extLst>
          </p:cNvPr>
          <p:cNvCxnSpPr>
            <a:cxnSpLocks/>
          </p:cNvCxnSpPr>
          <p:nvPr/>
        </p:nvCxnSpPr>
        <p:spPr>
          <a:xfrm flipH="1" flipV="1">
            <a:off x="8484781" y="2477386"/>
            <a:ext cx="371352" cy="12035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9353E04-DEE1-7BBF-76D1-C63CA8076C5E}"/>
              </a:ext>
            </a:extLst>
          </p:cNvPr>
          <p:cNvCxnSpPr>
            <a:cxnSpLocks/>
          </p:cNvCxnSpPr>
          <p:nvPr/>
        </p:nvCxnSpPr>
        <p:spPr>
          <a:xfrm flipV="1">
            <a:off x="10015870" y="2477386"/>
            <a:ext cx="446567" cy="12035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5CF18CD8-3406-EF1B-AEC9-03E4D4CDF7FB}"/>
                  </a:ext>
                </a:extLst>
              </p14:cNvPr>
              <p14:cNvContentPartPr/>
              <p14:nvPr/>
            </p14:nvContentPartPr>
            <p14:xfrm>
              <a:off x="11135428" y="3165212"/>
              <a:ext cx="420840" cy="12888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5CF18CD8-3406-EF1B-AEC9-03E4D4CDF7F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099788" y="3129572"/>
                <a:ext cx="492480" cy="20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FFF3D9D3-E3E1-4209-651B-842E02E3A006}"/>
                  </a:ext>
                </a:extLst>
              </p14:cNvPr>
              <p14:cNvContentPartPr/>
              <p14:nvPr/>
            </p14:nvContentPartPr>
            <p14:xfrm>
              <a:off x="10117348" y="3530252"/>
              <a:ext cx="216000" cy="12276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FFF3D9D3-E3E1-4209-651B-842E02E3A00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081348" y="3494252"/>
                <a:ext cx="287640" cy="19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F1A7B248-1E9E-91E9-94A0-79F24B66CD20}"/>
                  </a:ext>
                </a:extLst>
              </p14:cNvPr>
              <p14:cNvContentPartPr/>
              <p14:nvPr/>
            </p14:nvContentPartPr>
            <p14:xfrm>
              <a:off x="10087468" y="3640052"/>
              <a:ext cx="62640" cy="2844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F1A7B248-1E9E-91E9-94A0-79F24B66CD20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051468" y="3604052"/>
                <a:ext cx="134280" cy="10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C6E6C119-489C-7F1D-F123-62343A90FE94}"/>
                  </a:ext>
                </a:extLst>
              </p14:cNvPr>
              <p14:cNvContentPartPr/>
              <p14:nvPr/>
            </p14:nvContentPartPr>
            <p14:xfrm>
              <a:off x="10602628" y="4614932"/>
              <a:ext cx="989280" cy="20088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C6E6C119-489C-7F1D-F123-62343A90FE94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0566988" y="4579292"/>
                <a:ext cx="1060920" cy="27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6516DF48-4261-4F7E-31DC-5FE84C8B5EC3}"/>
                  </a:ext>
                </a:extLst>
              </p14:cNvPr>
              <p14:cNvContentPartPr/>
              <p14:nvPr/>
            </p14:nvContentPartPr>
            <p14:xfrm>
              <a:off x="-44225" y="-871754"/>
              <a:ext cx="360" cy="3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6516DF48-4261-4F7E-31DC-5FE84C8B5EC3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-80225" y="-907754"/>
                <a:ext cx="72000" cy="72000"/>
              </a:xfrm>
              <a:prstGeom prst="rect">
                <a:avLst/>
              </a:prstGeom>
            </p:spPr>
          </p:pic>
        </mc:Fallback>
      </mc:AlternateContent>
      <p:sp>
        <p:nvSpPr>
          <p:cNvPr id="32" name="TextBox 31">
            <a:extLst>
              <a:ext uri="{FF2B5EF4-FFF2-40B4-BE49-F238E27FC236}">
                <a16:creationId xmlns:a16="http://schemas.microsoft.com/office/drawing/2014/main" id="{9D1F1391-9F9A-22BC-C8ED-8C01ACDDE376}"/>
              </a:ext>
            </a:extLst>
          </p:cNvPr>
          <p:cNvSpPr txBox="1"/>
          <p:nvPr/>
        </p:nvSpPr>
        <p:spPr>
          <a:xfrm>
            <a:off x="1403135" y="3311651"/>
            <a:ext cx="4112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Stenting Locations</a:t>
            </a:r>
          </a:p>
        </p:txBody>
      </p:sp>
      <p:sp>
        <p:nvSpPr>
          <p:cNvPr id="34" name="Slide Number Placeholder 33">
            <a:extLst>
              <a:ext uri="{FF2B5EF4-FFF2-40B4-BE49-F238E27FC236}">
                <a16:creationId xmlns:a16="http://schemas.microsoft.com/office/drawing/2014/main" id="{B7FC1E8E-9609-2D06-2DAD-83731D210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BA3C7-54BF-A44F-BF9F-39AEC49D220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6119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B21594-818D-952E-2F4D-905920F66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254" y="298652"/>
            <a:ext cx="8645236" cy="382385"/>
          </a:xfrm>
        </p:spPr>
        <p:txBody>
          <a:bodyPr>
            <a:noAutofit/>
          </a:bodyPr>
          <a:lstStyle/>
          <a:p>
            <a:r>
              <a:rPr lang="en-US" sz="3600" dirty="0">
                <a:latin typeface="Cambria Math" panose="02040503050406030204" pitchFamily="18" charset="0"/>
                <a:ea typeface="Cambria Math" panose="02040503050406030204" pitchFamily="18" charset="0"/>
              </a:rPr>
              <a:t>0118_1000 (Residual </a:t>
            </a:r>
            <a:r>
              <a:rPr lang="en-US" sz="36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meanPAP</a:t>
            </a:r>
            <a:r>
              <a:rPr lang="en-US" sz="3600" dirty="0">
                <a:latin typeface="Cambria Math" panose="02040503050406030204" pitchFamily="18" charset="0"/>
                <a:ea typeface="Cambria Math" panose="02040503050406030204" pitchFamily="18" charset="0"/>
              </a:rPr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9F6C24-44EE-7EA2-19A9-B069911CD8BA}"/>
              </a:ext>
            </a:extLst>
          </p:cNvPr>
          <p:cNvSpPr txBox="1"/>
          <p:nvPr/>
        </p:nvSpPr>
        <p:spPr>
          <a:xfrm>
            <a:off x="1888957" y="924678"/>
            <a:ext cx="2510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Original Solver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95B7C7-4A45-0310-1E3D-3ACEBA8F9914}"/>
              </a:ext>
            </a:extLst>
          </p:cNvPr>
          <p:cNvSpPr txBox="1"/>
          <p:nvPr/>
        </p:nvSpPr>
        <p:spPr>
          <a:xfrm>
            <a:off x="7792601" y="952814"/>
            <a:ext cx="3056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Junction Coefficient Solver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8E9E9476-7A08-2D92-0119-2EA919D4B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BA3C7-54BF-A44F-BF9F-39AEC49D2200}" type="slidenum">
              <a:rPr lang="en-US" smtClean="0"/>
              <a:t>30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1D50345-EEA5-E7A7-162F-90AB59A9475F}"/>
              </a:ext>
            </a:extLst>
          </p:cNvPr>
          <p:cNvSpPr txBox="1"/>
          <p:nvPr/>
        </p:nvSpPr>
        <p:spPr>
          <a:xfrm>
            <a:off x="5603632" y="5091041"/>
            <a:ext cx="15521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Much more consistent</a:t>
            </a:r>
          </a:p>
        </p:txBody>
      </p: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50880A68-A0A4-8BF3-BF0F-F552C16CFF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6164" y="1593923"/>
            <a:ext cx="4749185" cy="4379918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C7C8BBB-3369-A773-BBC2-BC2BBA35D927}"/>
              </a:ext>
            </a:extLst>
          </p:cNvPr>
          <p:cNvCxnSpPr>
            <a:stCxn id="12" idx="0"/>
          </p:cNvCxnSpPr>
          <p:nvPr/>
        </p:nvCxnSpPr>
        <p:spPr>
          <a:xfrm flipV="1">
            <a:off x="6379691" y="3615397"/>
            <a:ext cx="837035" cy="147564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8" name="Picture 7" descr="A picture containing diagram&#10;&#10;Description automatically generated">
            <a:extLst>
              <a:ext uri="{FF2B5EF4-FFF2-40B4-BE49-F238E27FC236}">
                <a16:creationId xmlns:a16="http://schemas.microsoft.com/office/drawing/2014/main" id="{8F85BA37-E89E-1727-BE6C-451BF9890F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651" y="1505621"/>
            <a:ext cx="4939394" cy="4427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7209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B21594-818D-952E-2F4D-905920F66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254" y="298652"/>
            <a:ext cx="8645236" cy="382385"/>
          </a:xfrm>
        </p:spPr>
        <p:txBody>
          <a:bodyPr>
            <a:noAutofit/>
          </a:bodyPr>
          <a:lstStyle/>
          <a:p>
            <a:r>
              <a:rPr lang="en-US" sz="3600" dirty="0">
                <a:latin typeface="Cambria Math" panose="02040503050406030204" pitchFamily="18" charset="0"/>
                <a:ea typeface="Cambria Math" panose="02040503050406030204" pitchFamily="18" charset="0"/>
              </a:rPr>
              <a:t>0118_1000 (</a:t>
            </a:r>
            <a:r>
              <a:rPr lang="en-US" sz="36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sysPAP</a:t>
            </a:r>
            <a:r>
              <a:rPr lang="en-US" sz="3600" dirty="0">
                <a:latin typeface="Cambria Math" panose="02040503050406030204" pitchFamily="18" charset="0"/>
                <a:ea typeface="Cambria Math" panose="02040503050406030204" pitchFamily="18" charset="0"/>
              </a:rPr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9F6C24-44EE-7EA2-19A9-B069911CD8BA}"/>
              </a:ext>
            </a:extLst>
          </p:cNvPr>
          <p:cNvSpPr txBox="1"/>
          <p:nvPr/>
        </p:nvSpPr>
        <p:spPr>
          <a:xfrm>
            <a:off x="779478" y="735766"/>
            <a:ext cx="2510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Original Solver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95B7C7-4A45-0310-1E3D-3ACEBA8F9914}"/>
              </a:ext>
            </a:extLst>
          </p:cNvPr>
          <p:cNvSpPr txBox="1"/>
          <p:nvPr/>
        </p:nvSpPr>
        <p:spPr>
          <a:xfrm>
            <a:off x="4567843" y="750606"/>
            <a:ext cx="3056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Junction Coefficient Solver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5077C4-62F2-DFE4-CC23-093F67A5B72C}"/>
              </a:ext>
            </a:extLst>
          </p:cNvPr>
          <p:cNvSpPr txBox="1"/>
          <p:nvPr/>
        </p:nvSpPr>
        <p:spPr>
          <a:xfrm>
            <a:off x="8676197" y="733980"/>
            <a:ext cx="3056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3D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84448D-DEE2-460A-25EE-DE58CC6C8614}"/>
              </a:ext>
            </a:extLst>
          </p:cNvPr>
          <p:cNvSpPr txBox="1"/>
          <p:nvPr/>
        </p:nvSpPr>
        <p:spPr>
          <a:xfrm>
            <a:off x="9015633" y="5059068"/>
            <a:ext cx="2377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 Not to scale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AEF2D0A-B897-4A23-59CE-8D5E73421C3A}"/>
              </a:ext>
            </a:extLst>
          </p:cNvPr>
          <p:cNvSpPr txBox="1"/>
          <p:nvPr/>
        </p:nvSpPr>
        <p:spPr>
          <a:xfrm>
            <a:off x="157220" y="5178236"/>
            <a:ext cx="88493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Although JS Solver is unable to fully capture systole, it is far closer.</a:t>
            </a:r>
          </a:p>
        </p:txBody>
      </p:sp>
      <p:pic>
        <p:nvPicPr>
          <p:cNvPr id="8" name="Picture 7" descr="A picture containing diagram&#10;&#10;Description automatically generated">
            <a:extLst>
              <a:ext uri="{FF2B5EF4-FFF2-40B4-BE49-F238E27FC236}">
                <a16:creationId xmlns:a16="http://schemas.microsoft.com/office/drawing/2014/main" id="{8E204A42-4B1F-54BA-5EE7-93F51F94BC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53" y="1237592"/>
            <a:ext cx="4000646" cy="3687193"/>
          </a:xfrm>
          <a:prstGeom prst="rect">
            <a:avLst/>
          </a:prstGeom>
        </p:spPr>
      </p:pic>
      <p:pic>
        <p:nvPicPr>
          <p:cNvPr id="10" name="Picture 9" descr="A picture containing chart&#10;&#10;Description automatically generated">
            <a:extLst>
              <a:ext uri="{FF2B5EF4-FFF2-40B4-BE49-F238E27FC236}">
                <a16:creationId xmlns:a16="http://schemas.microsoft.com/office/drawing/2014/main" id="{781E3A1A-A54F-C2D9-C365-7DF6F89425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5065" y="1237593"/>
            <a:ext cx="4127332" cy="3687194"/>
          </a:xfrm>
          <a:prstGeom prst="rect">
            <a:avLst/>
          </a:prstGeom>
        </p:spPr>
      </p:pic>
      <p:pic>
        <p:nvPicPr>
          <p:cNvPr id="15" name="Picture 14" descr="Chart&#10;&#10;Description automatically generated with low confidence">
            <a:extLst>
              <a:ext uri="{FF2B5EF4-FFF2-40B4-BE49-F238E27FC236}">
                <a16:creationId xmlns:a16="http://schemas.microsoft.com/office/drawing/2014/main" id="{F6321EDB-DA4E-BCC4-FA7C-35582E0DAF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5344" y="1247732"/>
            <a:ext cx="3926656" cy="3666916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E49995-BAFC-17DE-0861-0B2369B3AF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BA3C7-54BF-A44F-BF9F-39AEC49D220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8410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B21594-818D-952E-2F4D-905920F66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254" y="298652"/>
            <a:ext cx="8645236" cy="382385"/>
          </a:xfrm>
        </p:spPr>
        <p:txBody>
          <a:bodyPr>
            <a:noAutofit/>
          </a:bodyPr>
          <a:lstStyle/>
          <a:p>
            <a:r>
              <a:rPr lang="en-US" sz="3600" dirty="0">
                <a:latin typeface="Cambria Math" panose="02040503050406030204" pitchFamily="18" charset="0"/>
                <a:ea typeface="Cambria Math" panose="02040503050406030204" pitchFamily="18" charset="0"/>
              </a:rPr>
              <a:t>0118_1000 (Residual </a:t>
            </a:r>
            <a:r>
              <a:rPr lang="en-US" sz="36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sysPAP</a:t>
            </a:r>
            <a:r>
              <a:rPr lang="en-US" sz="3600" dirty="0">
                <a:latin typeface="Cambria Math" panose="02040503050406030204" pitchFamily="18" charset="0"/>
                <a:ea typeface="Cambria Math" panose="02040503050406030204" pitchFamily="18" charset="0"/>
              </a:rPr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9F6C24-44EE-7EA2-19A9-B069911CD8BA}"/>
              </a:ext>
            </a:extLst>
          </p:cNvPr>
          <p:cNvSpPr txBox="1"/>
          <p:nvPr/>
        </p:nvSpPr>
        <p:spPr>
          <a:xfrm>
            <a:off x="1888957" y="924678"/>
            <a:ext cx="2510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Original Solver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95B7C7-4A45-0310-1E3D-3ACEBA8F9914}"/>
              </a:ext>
            </a:extLst>
          </p:cNvPr>
          <p:cNvSpPr txBox="1"/>
          <p:nvPr/>
        </p:nvSpPr>
        <p:spPr>
          <a:xfrm>
            <a:off x="7792601" y="952814"/>
            <a:ext cx="3056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Junction Coefficient Solver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8E9E9476-7A08-2D92-0119-2EA919D4B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BA3C7-54BF-A44F-BF9F-39AEC49D2200}" type="slidenum">
              <a:rPr lang="en-US" smtClean="0"/>
              <a:t>32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1D50345-EEA5-E7A7-162F-90AB59A9475F}"/>
              </a:ext>
            </a:extLst>
          </p:cNvPr>
          <p:cNvSpPr txBox="1"/>
          <p:nvPr/>
        </p:nvSpPr>
        <p:spPr>
          <a:xfrm>
            <a:off x="5603632" y="5091041"/>
            <a:ext cx="15521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Much more consistent</a:t>
            </a:r>
          </a:p>
        </p:txBody>
      </p:sp>
      <p:pic>
        <p:nvPicPr>
          <p:cNvPr id="7" name="Picture 6" descr="A picture containing text, blackboard&#10;&#10;Description automatically generated">
            <a:extLst>
              <a:ext uri="{FF2B5EF4-FFF2-40B4-BE49-F238E27FC236}">
                <a16:creationId xmlns:a16="http://schemas.microsoft.com/office/drawing/2014/main" id="{F0E808AA-9B26-2920-6D39-1D0A820369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819" y="1593923"/>
            <a:ext cx="4875327" cy="4965425"/>
          </a:xfrm>
          <a:prstGeom prst="rect">
            <a:avLst/>
          </a:prstGeom>
        </p:spPr>
      </p:pic>
      <p:pic>
        <p:nvPicPr>
          <p:cNvPr id="10" name="Picture 9" descr="A picture containing text, blackboard&#10;&#10;Description automatically generated">
            <a:extLst>
              <a:ext uri="{FF2B5EF4-FFF2-40B4-BE49-F238E27FC236}">
                <a16:creationId xmlns:a16="http://schemas.microsoft.com/office/drawing/2014/main" id="{9190692D-1683-D654-20C7-79AB881177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1742" y="1521583"/>
            <a:ext cx="4374953" cy="5105736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C7C8BBB-3369-A773-BBC2-BC2BBA35D927}"/>
              </a:ext>
            </a:extLst>
          </p:cNvPr>
          <p:cNvCxnSpPr>
            <a:cxnSpLocks/>
            <a:stCxn id="12" idx="0"/>
          </p:cNvCxnSpPr>
          <p:nvPr/>
        </p:nvCxnSpPr>
        <p:spPr>
          <a:xfrm>
            <a:off x="6379691" y="5091041"/>
            <a:ext cx="552051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91743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B619336-01FE-2D62-94B6-590CDEC23ECF}"/>
                  </a:ext>
                </a:extLst>
              </p:cNvPr>
              <p:cNvSpPr txBox="1"/>
              <p:nvPr/>
            </p:nvSpPr>
            <p:spPr>
              <a:xfrm>
                <a:off x="5422491" y="4308568"/>
                <a:ext cx="6096000" cy="11281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𝝐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𝑷</m:t>
                          </m:r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𝒅𝒊𝒂</m:t>
                          </m:r>
                        </m:sub>
                      </m:sSub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𝒏</m:t>
                              </m:r>
                            </m:e>
                            <m:sub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𝒏</m:t>
                              </m:r>
                            </m:e>
                            <m:sub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𝒄𝒂𝒑</m:t>
                              </m:r>
                            </m:sub>
                          </m:sSub>
                        </m:den>
                      </m:f>
                      <m:nary>
                        <m:naryPr>
                          <m:chr m:val="∑"/>
                          <m:ctrlPr>
                            <a:rPr lang="en-US" sz="24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sz="24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sSub>
                            <m:sSubPr>
                              <m:ctrlP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𝒏</m:t>
                              </m:r>
                            </m:e>
                            <m:sub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𝒄𝒂𝒑</m:t>
                              </m:r>
                            </m:sub>
                          </m:sSub>
                        </m:sup>
                        <m:e>
                          <m:f>
                            <m:fPr>
                              <m:ctrlP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US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∆</m:t>
                                  </m:r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𝑷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24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𝒕</m:t>
                                      </m:r>
                                    </m:e>
                                    <m:sub>
                                      <m:r>
                                        <a:rPr lang="en-US" sz="24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𝒔𝒚𝒔</m:t>
                                      </m:r>
                                    </m:sub>
                                  </m:sSub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  <m:sup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𝟎</m:t>
                                  </m:r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𝑫</m:t>
                                  </m:r>
                                </m:sup>
                              </m:sSubSup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∆</m:t>
                                  </m:r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𝑷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24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𝒕</m:t>
                                      </m:r>
                                    </m:e>
                                    <m:sub>
                                      <m:r>
                                        <a:rPr lang="en-US" sz="24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𝒔𝒚𝒔</m:t>
                                      </m:r>
                                    </m:sub>
                                  </m:sSub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  <m:sup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𝟑</m:t>
                                  </m:r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𝑫</m:t>
                                  </m:r>
                                </m:sup>
                              </m:sSubSup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</m:t>
                              </m:r>
                            </m:num>
                            <m:den>
                              <m:nary>
                                <m:naryPr>
                                  <m:chr m:val="∑"/>
                                  <m:ctrlPr>
                                    <a:rPr lang="en-US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𝒕</m:t>
                                  </m:r>
                                  <m:r>
                                    <a:rPr lang="en-US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  <m:sup>
                                  <m:sSub>
                                    <m:sSubPr>
                                      <m:ctrlPr>
                                        <a:rPr lang="en-US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𝒏</m:t>
                                      </m:r>
                                    </m:e>
                                    <m:sub>
                                      <m:r>
                                        <a:rPr lang="en-US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𝒕</m:t>
                                      </m:r>
                                    </m:sub>
                                  </m:sSub>
                                </m:sup>
                                <m:e>
                                  <m:sSubSup>
                                    <m:sSubSupPr>
                                      <m:ctrlPr>
                                        <a:rPr lang="en-US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∆</m:t>
                                      </m:r>
                                      <m:r>
                                        <a:rPr lang="en-US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𝑷</m:t>
                                      </m:r>
                                    </m:e>
                                    <m:sub>
                                      <m:r>
                                        <a:rPr lang="en-US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𝒕</m:t>
                                      </m:r>
                                      <m:r>
                                        <a:rPr lang="en-US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  <m:sup>
                                      <m:r>
                                        <a:rPr lang="en-US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𝟑</m:t>
                                      </m:r>
                                      <m:r>
                                        <a:rPr lang="en-US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𝑫</m:t>
                                      </m:r>
                                    </m:sup>
                                  </m:sSubSup>
                                </m:e>
                              </m:nary>
                            </m:den>
                          </m:f>
                        </m:e>
                      </m:nary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B619336-01FE-2D62-94B6-590CDEC23E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2491" y="4308568"/>
                <a:ext cx="6096000" cy="1128194"/>
              </a:xfrm>
              <a:prstGeom prst="rect">
                <a:avLst/>
              </a:prstGeom>
              <a:blipFill>
                <a:blip r:embed="rId3"/>
                <a:stretch>
                  <a:fillRect t="-102222" b="-15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437EC99A-FFE7-0F33-7069-B79CE9F25E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259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Cambria Math" panose="02040503050406030204" pitchFamily="18" charset="0"/>
                <a:ea typeface="Cambria Math" panose="02040503050406030204" pitchFamily="18" charset="0"/>
              </a:rPr>
              <a:t>Formulas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A9CD1A-DE58-B35D-75CD-5A67C3294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BA3C7-54BF-A44F-BF9F-39AEC49D2200}" type="slidenum">
              <a:rPr lang="en-US" sz="2800" smtClean="0"/>
              <a:t>33</a:t>
            </a:fld>
            <a:endParaRPr lang="en-US" sz="28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3579841-9807-4B6B-CAAB-D25597D9228A}"/>
                  </a:ext>
                </a:extLst>
              </p:cNvPr>
              <p:cNvSpPr txBox="1"/>
              <p:nvPr/>
            </p:nvSpPr>
            <p:spPr>
              <a:xfrm>
                <a:off x="-411627" y="1737226"/>
                <a:ext cx="6705600" cy="11281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𝝐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𝑷</m:t>
                          </m:r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𝒂𝒗𝒈</m:t>
                          </m:r>
                        </m:sub>
                      </m:sSub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sSub>
                            <m:sSubPr>
                              <m:ctrlP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𝒏</m:t>
                              </m:r>
                            </m:e>
                            <m:sub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𝒄𝒂𝒑</m:t>
                              </m:r>
                            </m:sub>
                          </m:sSub>
                        </m:den>
                      </m:f>
                      <m:nary>
                        <m:naryPr>
                          <m:chr m:val="∑"/>
                          <m:ctrlPr>
                            <a:rPr lang="en-US" sz="24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sz="24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sSub>
                            <m:sSubPr>
                              <m:ctrlP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𝒏</m:t>
                              </m:r>
                            </m:e>
                            <m:sub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𝒄𝒂𝒑</m:t>
                              </m:r>
                            </m:sub>
                          </m:sSub>
                        </m:sup>
                        <m:e>
                          <m:f>
                            <m:fPr>
                              <m:ctrlP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nary>
                                <m:naryPr>
                                  <m:chr m:val="∑"/>
                                  <m:ctrlPr>
                                    <a:rPr lang="en-US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𝒕</m:t>
                                  </m:r>
                                  <m:r>
                                    <a:rPr lang="en-US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  <m:sup>
                                  <m:sSub>
                                    <m:sSubPr>
                                      <m:ctrlPr>
                                        <a:rPr lang="en-US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𝒏</m:t>
                                      </m:r>
                                    </m:e>
                                    <m:sub>
                                      <m:r>
                                        <a:rPr lang="en-US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𝒕</m:t>
                                      </m:r>
                                    </m:sub>
                                  </m:sSub>
                                </m:sup>
                                <m:e>
                                  <m:r>
                                    <a:rPr lang="en-US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|</m:t>
                                  </m:r>
                                  <m:sSubSup>
                                    <m:sSubSupPr>
                                      <m:ctrlPr>
                                        <a:rPr lang="en-US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𝑷</m:t>
                                      </m:r>
                                    </m:e>
                                    <m:sub>
                                      <m:r>
                                        <a:rPr lang="en-US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𝒕</m:t>
                                      </m:r>
                                      <m:r>
                                        <a:rPr lang="en-US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  <m:sup>
                                      <m:r>
                                        <a:rPr lang="en-US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𝟎</m:t>
                                      </m:r>
                                      <m:r>
                                        <a:rPr lang="en-US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𝑫</m:t>
                                      </m:r>
                                    </m:sup>
                                  </m:sSubSup>
                                  <m:r>
                                    <a:rPr lang="en-US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lang="en-US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𝑷</m:t>
                                      </m:r>
                                    </m:e>
                                    <m:sub>
                                      <m:r>
                                        <a:rPr lang="en-US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𝒕</m:t>
                                      </m:r>
                                      <m:r>
                                        <a:rPr lang="en-US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  <m:sup>
                                      <m:r>
                                        <a:rPr lang="en-US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𝟑</m:t>
                                      </m:r>
                                      <m:r>
                                        <a:rPr lang="en-US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𝑫</m:t>
                                      </m:r>
                                    </m:sup>
                                  </m:sSubSup>
                                  <m:r>
                                    <a:rPr lang="en-US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|</m:t>
                                  </m:r>
                                </m:e>
                              </m:nary>
                            </m:num>
                            <m:den>
                              <m:nary>
                                <m:naryPr>
                                  <m:chr m:val="∑"/>
                                  <m:ctrlPr>
                                    <a:rPr lang="en-US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𝒕</m:t>
                                  </m:r>
                                  <m:r>
                                    <a:rPr lang="en-US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  <m:sup>
                                  <m:sSub>
                                    <m:sSubPr>
                                      <m:ctrlPr>
                                        <a:rPr lang="en-US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𝒏</m:t>
                                      </m:r>
                                    </m:e>
                                    <m:sub>
                                      <m:r>
                                        <a:rPr lang="en-US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𝒕</m:t>
                                      </m:r>
                                    </m:sub>
                                  </m:sSub>
                                </m:sup>
                                <m:e>
                                  <m:sSubSup>
                                    <m:sSubSupPr>
                                      <m:ctrlPr>
                                        <a:rPr lang="en-US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𝑷</m:t>
                                      </m:r>
                                    </m:e>
                                    <m:sub>
                                      <m:r>
                                        <a:rPr lang="en-US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𝒕</m:t>
                                      </m:r>
                                      <m:r>
                                        <a:rPr lang="en-US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  <m:sup>
                                      <m:r>
                                        <a:rPr lang="en-US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𝟑</m:t>
                                      </m:r>
                                      <m:r>
                                        <a:rPr lang="en-US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𝑫</m:t>
                                      </m:r>
                                    </m:sup>
                                  </m:sSubSup>
                                </m:e>
                              </m:nary>
                            </m:den>
                          </m:f>
                        </m:e>
                      </m:nary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3579841-9807-4B6B-CAAB-D25597D922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11627" y="1737226"/>
                <a:ext cx="6705600" cy="1128194"/>
              </a:xfrm>
              <a:prstGeom prst="rect">
                <a:avLst/>
              </a:prstGeom>
              <a:blipFill>
                <a:blip r:embed="rId4"/>
                <a:stretch>
                  <a:fillRect t="-101111" b="-15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33D6238-1729-FBE3-07EF-CB8867AA2B3B}"/>
                  </a:ext>
                </a:extLst>
              </p:cNvPr>
              <p:cNvSpPr txBox="1"/>
              <p:nvPr/>
            </p:nvSpPr>
            <p:spPr>
              <a:xfrm>
                <a:off x="-235942" y="3025764"/>
                <a:ext cx="6096000" cy="11281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𝝐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𝑷</m:t>
                          </m:r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𝒔𝒚𝒔</m:t>
                          </m:r>
                        </m:sub>
                      </m:sSub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𝒏</m:t>
                              </m:r>
                            </m:e>
                            <m:sub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𝒏</m:t>
                              </m:r>
                            </m:e>
                            <m:sub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𝒄𝒂𝒑</m:t>
                              </m:r>
                            </m:sub>
                          </m:sSub>
                        </m:den>
                      </m:f>
                      <m:nary>
                        <m:naryPr>
                          <m:chr m:val="∑"/>
                          <m:ctrlPr>
                            <a:rPr lang="en-US" sz="24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sz="24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sSub>
                            <m:sSubPr>
                              <m:ctrlP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𝒏</m:t>
                              </m:r>
                            </m:e>
                            <m:sub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𝒄𝒂𝒑</m:t>
                              </m:r>
                            </m:sub>
                          </m:sSub>
                        </m:sup>
                        <m:e>
                          <m:f>
                            <m:fPr>
                              <m:ctrlP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US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𝑷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24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𝒕</m:t>
                                      </m:r>
                                    </m:e>
                                    <m:sub>
                                      <m:r>
                                        <a:rPr lang="en-US" sz="24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𝒔𝒚𝒔</m:t>
                                      </m:r>
                                    </m:sub>
                                  </m:sSub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  <m:sup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𝟎</m:t>
                                  </m:r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𝑫</m:t>
                                  </m:r>
                                </m:sup>
                              </m:sSubSup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𝑷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24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𝒕</m:t>
                                      </m:r>
                                    </m:e>
                                    <m:sub>
                                      <m:r>
                                        <a:rPr lang="en-US" sz="24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𝒔𝒚𝒔</m:t>
                                      </m:r>
                                    </m:sub>
                                  </m:sSub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  <m:sup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𝟑</m:t>
                                  </m:r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𝑫</m:t>
                                  </m:r>
                                </m:sup>
                              </m:sSubSup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</m:t>
                              </m:r>
                            </m:num>
                            <m:den>
                              <m:nary>
                                <m:naryPr>
                                  <m:chr m:val="∑"/>
                                  <m:ctrlPr>
                                    <a:rPr lang="en-US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𝒕</m:t>
                                  </m:r>
                                  <m:r>
                                    <a:rPr lang="en-US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  <m:sup>
                                  <m:sSub>
                                    <m:sSubPr>
                                      <m:ctrlPr>
                                        <a:rPr lang="en-US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𝒏</m:t>
                                      </m:r>
                                    </m:e>
                                    <m:sub>
                                      <m:r>
                                        <a:rPr lang="en-US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𝒕</m:t>
                                      </m:r>
                                    </m:sub>
                                  </m:sSub>
                                </m:sup>
                                <m:e>
                                  <m:sSubSup>
                                    <m:sSubSupPr>
                                      <m:ctrlPr>
                                        <a:rPr lang="en-US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𝑷</m:t>
                                      </m:r>
                                    </m:e>
                                    <m:sub>
                                      <m:r>
                                        <a:rPr lang="en-US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𝒕</m:t>
                                      </m:r>
                                      <m:r>
                                        <a:rPr lang="en-US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  <m:sup>
                                      <m:r>
                                        <a:rPr lang="en-US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𝟑</m:t>
                                      </m:r>
                                      <m:r>
                                        <a:rPr lang="en-US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𝑫</m:t>
                                      </m:r>
                                    </m:sup>
                                  </m:sSubSup>
                                </m:e>
                              </m:nary>
                            </m:den>
                          </m:f>
                        </m:e>
                      </m:nary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33D6238-1729-FBE3-07EF-CB8867AA2B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35942" y="3025764"/>
                <a:ext cx="6096000" cy="1128194"/>
              </a:xfrm>
              <a:prstGeom prst="rect">
                <a:avLst/>
              </a:prstGeom>
              <a:blipFill>
                <a:blip r:embed="rId5"/>
                <a:stretch>
                  <a:fillRect t="-103371" b="-1595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68306CD-2452-D8DD-C656-DF5B518DF4E5}"/>
                  </a:ext>
                </a:extLst>
              </p:cNvPr>
              <p:cNvSpPr txBox="1"/>
              <p:nvPr/>
            </p:nvSpPr>
            <p:spPr>
              <a:xfrm>
                <a:off x="-235942" y="4314302"/>
                <a:ext cx="6096000" cy="11281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𝝐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𝑷</m:t>
                          </m:r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𝒅𝒊𝒂</m:t>
                          </m:r>
                        </m:sub>
                      </m:sSub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𝒏</m:t>
                              </m:r>
                            </m:e>
                            <m:sub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𝒏</m:t>
                              </m:r>
                            </m:e>
                            <m:sub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𝒄𝒂𝒑</m:t>
                              </m:r>
                            </m:sub>
                          </m:sSub>
                        </m:den>
                      </m:f>
                      <m:nary>
                        <m:naryPr>
                          <m:chr m:val="∑"/>
                          <m:ctrlPr>
                            <a:rPr lang="en-US" sz="24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sz="24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sSub>
                            <m:sSubPr>
                              <m:ctrlP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𝒏</m:t>
                              </m:r>
                            </m:e>
                            <m:sub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𝒄𝒂𝒑</m:t>
                              </m:r>
                            </m:sub>
                          </m:sSub>
                        </m:sup>
                        <m:e>
                          <m:f>
                            <m:fPr>
                              <m:ctrlP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US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𝑷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24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𝒕</m:t>
                                      </m:r>
                                    </m:e>
                                    <m:sub>
                                      <m:r>
                                        <a:rPr lang="en-US" sz="24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𝒔𝒚𝒔</m:t>
                                      </m:r>
                                    </m:sub>
                                  </m:sSub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  <m:sup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𝟎</m:t>
                                  </m:r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𝑫</m:t>
                                  </m:r>
                                </m:sup>
                              </m:sSubSup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𝑷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24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𝒕</m:t>
                                      </m:r>
                                    </m:e>
                                    <m:sub>
                                      <m:r>
                                        <a:rPr lang="en-US" sz="24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𝒔𝒚𝒔</m:t>
                                      </m:r>
                                    </m:sub>
                                  </m:sSub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  <m:sup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𝟑</m:t>
                                  </m:r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𝑫</m:t>
                                  </m:r>
                                </m:sup>
                              </m:sSubSup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</m:t>
                              </m:r>
                            </m:num>
                            <m:den>
                              <m:nary>
                                <m:naryPr>
                                  <m:chr m:val="∑"/>
                                  <m:ctrlPr>
                                    <a:rPr lang="en-US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𝒕</m:t>
                                  </m:r>
                                  <m:r>
                                    <a:rPr lang="en-US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  <m:sup>
                                  <m:sSub>
                                    <m:sSubPr>
                                      <m:ctrlPr>
                                        <a:rPr lang="en-US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𝒏</m:t>
                                      </m:r>
                                    </m:e>
                                    <m:sub>
                                      <m:r>
                                        <a:rPr lang="en-US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𝒕</m:t>
                                      </m:r>
                                    </m:sub>
                                  </m:sSub>
                                </m:sup>
                                <m:e>
                                  <m:sSubSup>
                                    <m:sSubSupPr>
                                      <m:ctrlPr>
                                        <a:rPr lang="en-US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𝑷</m:t>
                                      </m:r>
                                    </m:e>
                                    <m:sub>
                                      <m:r>
                                        <a:rPr lang="en-US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𝒕</m:t>
                                      </m:r>
                                      <m:r>
                                        <a:rPr lang="en-US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  <m:sup>
                                      <m:r>
                                        <a:rPr lang="en-US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𝟑</m:t>
                                      </m:r>
                                      <m:r>
                                        <a:rPr lang="en-US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𝑫</m:t>
                                      </m:r>
                                    </m:sup>
                                  </m:sSubSup>
                                </m:e>
                              </m:nary>
                            </m:den>
                          </m:f>
                        </m:e>
                      </m:nary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68306CD-2452-D8DD-C656-DF5B518DF4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35942" y="4314302"/>
                <a:ext cx="6096000" cy="1128194"/>
              </a:xfrm>
              <a:prstGeom prst="rect">
                <a:avLst/>
              </a:prstGeom>
              <a:blipFill>
                <a:blip r:embed="rId6"/>
                <a:stretch>
                  <a:fillRect t="-101111" b="-15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31A62FD-03B4-F5E8-3BBB-805C2921B556}"/>
                  </a:ext>
                </a:extLst>
              </p:cNvPr>
              <p:cNvSpPr txBox="1"/>
              <p:nvPr/>
            </p:nvSpPr>
            <p:spPr>
              <a:xfrm>
                <a:off x="5706680" y="1687479"/>
                <a:ext cx="5527622" cy="109889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𝝐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𝑷</m:t>
                          </m:r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𝒂𝒗𝒈</m:t>
                          </m:r>
                        </m:sub>
                      </m:sSub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sSub>
                            <m:sSubPr>
                              <m:ctrlP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𝒏</m:t>
                              </m:r>
                            </m:e>
                            <m:sub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𝒐𝒖𝒕</m:t>
                              </m:r>
                            </m:sub>
                          </m:sSub>
                        </m:den>
                      </m:f>
                      <m:nary>
                        <m:naryPr>
                          <m:chr m:val="∑"/>
                          <m:ctrlPr>
                            <a:rPr lang="en-US" sz="24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sz="24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sSub>
                            <m:sSubPr>
                              <m:ctrlP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𝒏</m:t>
                              </m:r>
                            </m:e>
                            <m:sub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𝒐𝒖𝒕</m:t>
                              </m:r>
                            </m:sub>
                          </m:sSub>
                        </m:sup>
                        <m:e>
                          <m:f>
                            <m:fPr>
                              <m:ctrlP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nary>
                                <m:naryPr>
                                  <m:chr m:val="∑"/>
                                  <m:ctrlPr>
                                    <a:rPr lang="en-US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𝒕</m:t>
                                  </m:r>
                                  <m:r>
                                    <a:rPr lang="en-US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  <m:sup>
                                  <m:sSub>
                                    <m:sSubPr>
                                      <m:ctrlPr>
                                        <a:rPr lang="en-US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𝒏</m:t>
                                      </m:r>
                                    </m:e>
                                    <m:sub>
                                      <m:r>
                                        <a:rPr lang="en-US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𝒕</m:t>
                                      </m:r>
                                    </m:sub>
                                  </m:sSub>
                                </m:sup>
                                <m:e>
                                  <m:r>
                                    <a:rPr lang="en-US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|</m:t>
                                  </m:r>
                                  <m:sSubSup>
                                    <m:sSubSupPr>
                                      <m:ctrlPr>
                                        <a:rPr lang="en-US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∆</m:t>
                                      </m:r>
                                      <m:r>
                                        <a:rPr lang="en-US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𝑷</m:t>
                                      </m:r>
                                    </m:e>
                                    <m:sub>
                                      <m:r>
                                        <a:rPr lang="en-US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𝒕</m:t>
                                      </m:r>
                                      <m:r>
                                        <a:rPr lang="en-US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  <m:sup>
                                      <m:r>
                                        <a:rPr lang="en-US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𝟎</m:t>
                                      </m:r>
                                      <m:r>
                                        <a:rPr lang="en-US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𝑫</m:t>
                                      </m:r>
                                    </m:sup>
                                  </m:sSubSup>
                                  <m:r>
                                    <a:rPr lang="en-US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lang="en-US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∆</m:t>
                                      </m:r>
                                      <m:r>
                                        <a:rPr lang="en-US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𝑷</m:t>
                                      </m:r>
                                    </m:e>
                                    <m:sub>
                                      <m:r>
                                        <a:rPr lang="en-US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𝒕</m:t>
                                      </m:r>
                                      <m:r>
                                        <a:rPr lang="en-US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  <m:sup>
                                      <m:r>
                                        <a:rPr lang="en-US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𝟑</m:t>
                                      </m:r>
                                      <m:r>
                                        <a:rPr lang="en-US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𝑫</m:t>
                                      </m:r>
                                    </m:sup>
                                  </m:sSubSup>
                                  <m:r>
                                    <a:rPr lang="en-US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|</m:t>
                                  </m:r>
                                </m:e>
                              </m:nary>
                            </m:num>
                            <m:den>
                              <m:nary>
                                <m:naryPr>
                                  <m:chr m:val="∑"/>
                                  <m:ctrlPr>
                                    <a:rPr lang="en-US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𝒕</m:t>
                                  </m:r>
                                  <m:r>
                                    <a:rPr lang="en-US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  <m:sup>
                                  <m:sSub>
                                    <m:sSubPr>
                                      <m:ctrlPr>
                                        <a:rPr lang="en-US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𝒏</m:t>
                                      </m:r>
                                    </m:e>
                                    <m:sub>
                                      <m:r>
                                        <a:rPr lang="en-US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𝒕</m:t>
                                      </m:r>
                                    </m:sub>
                                  </m:sSub>
                                </m:sup>
                                <m:e>
                                  <m:sSubSup>
                                    <m:sSubSupPr>
                                      <m:ctrlPr>
                                        <a:rPr lang="en-US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∆</m:t>
                                      </m:r>
                                      <m:r>
                                        <a:rPr lang="en-US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𝑷</m:t>
                                      </m:r>
                                    </m:e>
                                    <m:sub>
                                      <m:r>
                                        <a:rPr lang="en-US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𝒕</m:t>
                                      </m:r>
                                      <m:r>
                                        <a:rPr lang="en-US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  <m:sup>
                                      <m:r>
                                        <a:rPr lang="en-US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𝟑</m:t>
                                      </m:r>
                                      <m:r>
                                        <a:rPr lang="en-US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𝑫</m:t>
                                      </m:r>
                                    </m:sup>
                                  </m:sSubSup>
                                </m:e>
                              </m:nary>
                            </m:den>
                          </m:f>
                        </m:e>
                      </m:nary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31A62FD-03B4-F5E8-3BBB-805C2921B5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6680" y="1687479"/>
                <a:ext cx="5527622" cy="1098891"/>
              </a:xfrm>
              <a:prstGeom prst="rect">
                <a:avLst/>
              </a:prstGeom>
              <a:blipFill>
                <a:blip r:embed="rId7"/>
                <a:stretch>
                  <a:fillRect t="-105682" b="-161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24F9235-A342-4E1E-2A45-3EE7696C4C2C}"/>
                  </a:ext>
                </a:extLst>
              </p:cNvPr>
              <p:cNvSpPr txBox="1"/>
              <p:nvPr/>
            </p:nvSpPr>
            <p:spPr>
              <a:xfrm>
                <a:off x="5257800" y="5812730"/>
                <a:ext cx="6664362" cy="5286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𝒊</m:t>
                          </m:r>
                        </m:sub>
                        <m:sup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𝒅𝑫</m:t>
                          </m:r>
                        </m:sup>
                      </m:sSubSup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𝒊𝒏𝒍𝒆𝒕</m:t>
                          </m:r>
                        </m:sub>
                        <m:sup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𝒅𝑫</m:t>
                          </m:r>
                        </m:sup>
                      </m:sSubSup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−</m:t>
                      </m:r>
                      <m:sSubSup>
                        <m:sSubSup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𝒊</m:t>
                          </m:r>
                        </m:sub>
                        <m:sup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𝒅𝑫</m:t>
                          </m:r>
                        </m:sup>
                      </m:sSub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24F9235-A342-4E1E-2A45-3EE7696C4C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7800" y="5812730"/>
                <a:ext cx="6664362" cy="528671"/>
              </a:xfrm>
              <a:prstGeom prst="rect">
                <a:avLst/>
              </a:prstGeom>
              <a:blipFill>
                <a:blip r:embed="rId8"/>
                <a:stretch>
                  <a:fillRect b="-116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3A83FB9-366D-21F6-3024-AADD63511F84}"/>
                  </a:ext>
                </a:extLst>
              </p:cNvPr>
              <p:cNvSpPr txBox="1"/>
              <p:nvPr/>
            </p:nvSpPr>
            <p:spPr>
              <a:xfrm>
                <a:off x="5237948" y="2986275"/>
                <a:ext cx="6096000" cy="11281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𝝐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𝑷</m:t>
                          </m:r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𝒔𝒚𝒔</m:t>
                          </m:r>
                        </m:sub>
                      </m:sSub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𝒏</m:t>
                              </m:r>
                            </m:e>
                            <m:sub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𝒏</m:t>
                              </m:r>
                            </m:e>
                            <m:sub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𝒄𝒂𝒑</m:t>
                              </m:r>
                            </m:sub>
                          </m:sSub>
                        </m:den>
                      </m:f>
                      <m:nary>
                        <m:naryPr>
                          <m:chr m:val="∑"/>
                          <m:ctrlPr>
                            <a:rPr lang="en-US" sz="24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sz="24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sSub>
                            <m:sSubPr>
                              <m:ctrlP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𝒏</m:t>
                              </m:r>
                            </m:e>
                            <m:sub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𝒄𝒂𝒑</m:t>
                              </m:r>
                            </m:sub>
                          </m:sSub>
                        </m:sup>
                        <m:e>
                          <m:f>
                            <m:fPr>
                              <m:ctrlP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US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∆</m:t>
                                  </m:r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𝑷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24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𝒕</m:t>
                                      </m:r>
                                    </m:e>
                                    <m:sub>
                                      <m:r>
                                        <a:rPr lang="en-US" sz="24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𝒔𝒚𝒔</m:t>
                                      </m:r>
                                    </m:sub>
                                  </m:sSub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  <m:sup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𝟎</m:t>
                                  </m:r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𝑫</m:t>
                                  </m:r>
                                </m:sup>
                              </m:sSubSup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∆</m:t>
                                  </m:r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𝑷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24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𝒕</m:t>
                                      </m:r>
                                    </m:e>
                                    <m:sub>
                                      <m:r>
                                        <a:rPr lang="en-US" sz="24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𝒔𝒚𝒔</m:t>
                                      </m:r>
                                    </m:sub>
                                  </m:sSub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  <m:sup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𝟑</m:t>
                                  </m:r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𝑫</m:t>
                                  </m:r>
                                </m:sup>
                              </m:sSubSup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</m:t>
                              </m:r>
                            </m:num>
                            <m:den>
                              <m:nary>
                                <m:naryPr>
                                  <m:chr m:val="∑"/>
                                  <m:ctrlPr>
                                    <a:rPr lang="en-US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𝒕</m:t>
                                  </m:r>
                                  <m:r>
                                    <a:rPr lang="en-US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  <m:sup>
                                  <m:sSub>
                                    <m:sSubPr>
                                      <m:ctrlPr>
                                        <a:rPr lang="en-US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𝒏</m:t>
                                      </m:r>
                                    </m:e>
                                    <m:sub>
                                      <m:r>
                                        <a:rPr lang="en-US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𝒕</m:t>
                                      </m:r>
                                    </m:sub>
                                  </m:sSub>
                                </m:sup>
                                <m:e>
                                  <m:sSubSup>
                                    <m:sSubSupPr>
                                      <m:ctrlPr>
                                        <a:rPr lang="en-US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∆</m:t>
                                      </m:r>
                                      <m:r>
                                        <a:rPr lang="en-US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𝑷</m:t>
                                      </m:r>
                                    </m:e>
                                    <m:sub>
                                      <m:r>
                                        <a:rPr lang="en-US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𝒕</m:t>
                                      </m:r>
                                      <m:r>
                                        <a:rPr lang="en-US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  <m:sup>
                                      <m:r>
                                        <a:rPr lang="en-US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𝟑</m:t>
                                      </m:r>
                                      <m:r>
                                        <a:rPr lang="en-US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𝑫</m:t>
                                      </m:r>
                                    </m:sup>
                                  </m:sSubSup>
                                </m:e>
                              </m:nary>
                            </m:den>
                          </m:f>
                        </m:e>
                      </m:nary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3A83FB9-366D-21F6-3024-AADD63511F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7948" y="2986275"/>
                <a:ext cx="6096000" cy="1128194"/>
              </a:xfrm>
              <a:prstGeom prst="rect">
                <a:avLst/>
              </a:prstGeom>
              <a:blipFill>
                <a:blip r:embed="rId9"/>
                <a:stretch>
                  <a:fillRect t="-103371" b="-1606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EA198AC-3AFC-653E-EDA6-84A7B1013722}"/>
                  </a:ext>
                </a:extLst>
              </p:cNvPr>
              <p:cNvSpPr txBox="1"/>
              <p:nvPr/>
            </p:nvSpPr>
            <p:spPr>
              <a:xfrm>
                <a:off x="-520123" y="6169711"/>
                <a:ext cx="6664362" cy="526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𝒕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𝒔𝒚𝒔</m:t>
                          </m:r>
                        </m:sub>
                      </m:sSub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𝒂𝒓𝒈</m:t>
                      </m:r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𝒎𝒂</m:t>
                      </m:r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sSubSup>
                        <m:sSubSup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𝑸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𝒊𝒏𝒍𝒆𝒕</m:t>
                          </m:r>
                        </m:sub>
                        <m:sup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𝑫</m:t>
                          </m:r>
                        </m:sup>
                      </m:sSub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EA198AC-3AFC-653E-EDA6-84A7B10137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20123" y="6169711"/>
                <a:ext cx="6664362" cy="526554"/>
              </a:xfrm>
              <a:prstGeom prst="rect">
                <a:avLst/>
              </a:prstGeom>
              <a:blipFill>
                <a:blip r:embed="rId10"/>
                <a:stretch>
                  <a:fillRect b="-93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2740F06-8DC8-3BBF-4993-4C39A2E03FE3}"/>
                  </a:ext>
                </a:extLst>
              </p:cNvPr>
              <p:cNvSpPr txBox="1"/>
              <p:nvPr/>
            </p:nvSpPr>
            <p:spPr>
              <a:xfrm>
                <a:off x="-568362" y="5461328"/>
                <a:ext cx="6664362" cy="5230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𝒕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𝒅𝒊𝒂</m:t>
                          </m:r>
                        </m:sub>
                      </m:sSub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𝒂𝒓𝒈</m:t>
                      </m:r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𝒎𝒊</m:t>
                      </m:r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sSubSup>
                        <m:sSubSup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𝑸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𝒊𝒏𝒍𝒆𝒕</m:t>
                          </m:r>
                        </m:sub>
                        <m:sup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𝑫</m:t>
                          </m:r>
                        </m:sup>
                      </m:sSub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2740F06-8DC8-3BBF-4993-4C39A2E03F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68362" y="5461328"/>
                <a:ext cx="6664362" cy="523092"/>
              </a:xfrm>
              <a:prstGeom prst="rect">
                <a:avLst/>
              </a:prstGeom>
              <a:blipFill>
                <a:blip r:embed="rId11"/>
                <a:stretch>
                  <a:fillRect b="-1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F81BB2C7-D8E6-9873-99EB-F824C979EA6B}"/>
              </a:ext>
            </a:extLst>
          </p:cNvPr>
          <p:cNvSpPr txBox="1"/>
          <p:nvPr/>
        </p:nvSpPr>
        <p:spPr>
          <a:xfrm>
            <a:off x="1451212" y="1118738"/>
            <a:ext cx="2625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Inlet/Outlet Errors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E59731-1D82-9E48-2873-3AF144FBDD75}"/>
              </a:ext>
            </a:extLst>
          </p:cNvPr>
          <p:cNvSpPr txBox="1"/>
          <p:nvPr/>
        </p:nvSpPr>
        <p:spPr>
          <a:xfrm>
            <a:off x="6622026" y="1090311"/>
            <a:ext cx="4118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Pressure Drop (Inlet – Outlet) Errors</a:t>
            </a:r>
          </a:p>
        </p:txBody>
      </p:sp>
    </p:spTree>
    <p:extLst>
      <p:ext uri="{BB962C8B-B14F-4D97-AF65-F5344CB8AC3E}">
        <p14:creationId xmlns:p14="http://schemas.microsoft.com/office/powerpoint/2010/main" val="1897627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22069-1ABA-98BF-F637-4455D6DCE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Cambria Math" panose="02040503050406030204" pitchFamily="18" charset="0"/>
                <a:ea typeface="Cambria Math" panose="02040503050406030204" pitchFamily="18" charset="0"/>
              </a:rPr>
              <a:t>Quantitative Metrics (3D Relative Errors)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5DBA2B4E-BE6E-1581-B460-F072F947AF2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36910398"/>
                  </p:ext>
                </p:extLst>
              </p:nvPr>
            </p:nvGraphicFramePr>
            <p:xfrm>
              <a:off x="723900" y="1571625"/>
              <a:ext cx="10320338" cy="4519459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441391">
                      <a:extLst>
                        <a:ext uri="{9D8B030D-6E8A-4147-A177-3AD203B41FA5}">
                          <a16:colId xmlns:a16="http://schemas.microsoft.com/office/drawing/2014/main" val="901817554"/>
                        </a:ext>
                      </a:extLst>
                    </a:gridCol>
                    <a:gridCol w="1268421">
                      <a:extLst>
                        <a:ext uri="{9D8B030D-6E8A-4147-A177-3AD203B41FA5}">
                          <a16:colId xmlns:a16="http://schemas.microsoft.com/office/drawing/2014/main" val="604734549"/>
                        </a:ext>
                      </a:extLst>
                    </a:gridCol>
                    <a:gridCol w="1268421">
                      <a:extLst>
                        <a:ext uri="{9D8B030D-6E8A-4147-A177-3AD203B41FA5}">
                          <a16:colId xmlns:a16="http://schemas.microsoft.com/office/drawing/2014/main" val="923453895"/>
                        </a:ext>
                      </a:extLst>
                    </a:gridCol>
                    <a:gridCol w="1268421">
                      <a:extLst>
                        <a:ext uri="{9D8B030D-6E8A-4147-A177-3AD203B41FA5}">
                          <a16:colId xmlns:a16="http://schemas.microsoft.com/office/drawing/2014/main" val="3845558034"/>
                        </a:ext>
                      </a:extLst>
                    </a:gridCol>
                    <a:gridCol w="1268421">
                      <a:extLst>
                        <a:ext uri="{9D8B030D-6E8A-4147-A177-3AD203B41FA5}">
                          <a16:colId xmlns:a16="http://schemas.microsoft.com/office/drawing/2014/main" val="3032382820"/>
                        </a:ext>
                      </a:extLst>
                    </a:gridCol>
                    <a:gridCol w="1268421">
                      <a:extLst>
                        <a:ext uri="{9D8B030D-6E8A-4147-A177-3AD203B41FA5}">
                          <a16:colId xmlns:a16="http://schemas.microsoft.com/office/drawing/2014/main" val="2443317151"/>
                        </a:ext>
                      </a:extLst>
                    </a:gridCol>
                    <a:gridCol w="1268421">
                      <a:extLst>
                        <a:ext uri="{9D8B030D-6E8A-4147-A177-3AD203B41FA5}">
                          <a16:colId xmlns:a16="http://schemas.microsoft.com/office/drawing/2014/main" val="3111245495"/>
                        </a:ext>
                      </a:extLst>
                    </a:gridCol>
                    <a:gridCol w="1268421">
                      <a:extLst>
                        <a:ext uri="{9D8B030D-6E8A-4147-A177-3AD203B41FA5}">
                          <a16:colId xmlns:a16="http://schemas.microsoft.com/office/drawing/2014/main" val="778115627"/>
                        </a:ext>
                      </a:extLst>
                    </a:gridCol>
                  </a:tblGrid>
                  <a:tr h="83880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Models</a:t>
                          </a:r>
                        </a:p>
                      </a:txBody>
                      <a:tcPr anchor="ctr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Version</a:t>
                          </a:r>
                        </a:p>
                      </a:txBody>
                      <a:tcPr anchor="ctr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𝝐</m:t>
                                    </m:r>
                                  </m:e>
                                  <m:sub>
                                    <m:r>
                                      <a:rPr lang="en-US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𝑷</m:t>
                                    </m:r>
                                    <m:r>
                                      <a:rPr lang="en-US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𝒂𝒗𝒈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𝝐</m:t>
                                    </m:r>
                                  </m:e>
                                  <m:sub>
                                    <m:r>
                                      <a:rPr lang="en-US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𝑷</m:t>
                                    </m:r>
                                    <m:r>
                                      <a:rPr lang="en-US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𝒔𝒚𝒔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𝝐</m:t>
                                    </m:r>
                                  </m:e>
                                  <m:sub>
                                    <m:r>
                                      <a:rPr lang="en-US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𝑷</m:t>
                                    </m:r>
                                    <m:r>
                                      <a:rPr lang="en-US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𝒅𝒊𝒂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𝝐</m:t>
                                    </m:r>
                                  </m:e>
                                  <m:sub>
                                    <m:r>
                                      <a:rPr lang="en-US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∆</m:t>
                                    </m:r>
                                    <m:r>
                                      <a:rPr lang="en-US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𝑷</m:t>
                                    </m:r>
                                    <m:r>
                                      <a:rPr lang="en-US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𝒂𝒗𝒈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𝝐</m:t>
                                    </m:r>
                                  </m:e>
                                  <m:sub>
                                    <m:r>
                                      <a:rPr lang="en-US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∆</m:t>
                                    </m:r>
                                    <m:r>
                                      <a:rPr lang="en-US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𝑷</m:t>
                                    </m:r>
                                    <m:r>
                                      <a:rPr lang="en-US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𝒔𝒚𝒔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𝝐</m:t>
                                    </m:r>
                                  </m:e>
                                  <m:sub>
                                    <m:r>
                                      <a:rPr lang="en-US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∆</m:t>
                                    </m:r>
                                    <m:r>
                                      <a:rPr lang="en-US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𝑷</m:t>
                                    </m:r>
                                    <m:r>
                                      <a:rPr lang="en-US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𝒅𝒊𝒂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59799404"/>
                      </a:ext>
                    </a:extLst>
                  </a:tr>
                  <a:tr h="937458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0080_0001</a:t>
                          </a:r>
                        </a:p>
                      </a:txBody>
                      <a:tcPr anchor="ctr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Original</a:t>
                          </a:r>
                        </a:p>
                      </a:txBody>
                      <a:tcPr anchor="ctr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6.69%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21.67%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2.65%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71.21%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205.29%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9.95%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959466886"/>
                      </a:ext>
                    </a:extLst>
                  </a:tr>
                  <a:tr h="884998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JC</a:t>
                          </a:r>
                        </a:p>
                      </a:txBody>
                      <a:tcPr anchor="ctr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4.90%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12.31%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2.69%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54.49%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82.33%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9.79%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151381906"/>
                      </a:ext>
                    </a:extLst>
                  </a:tr>
                  <a:tr h="958550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0118_100</a:t>
                          </a:r>
                        </a:p>
                      </a:txBody>
                      <a:tcPr anchor="ctr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Original</a:t>
                          </a:r>
                        </a:p>
                      </a:txBody>
                      <a:tcPr anchor="ctr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45.19%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82.68%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17.02%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88.13%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322.63%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12.93%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302398913"/>
                      </a:ext>
                    </a:extLst>
                  </a:tr>
                  <a:tr h="899652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JC</a:t>
                          </a:r>
                        </a:p>
                      </a:txBody>
                      <a:tcPr anchor="ctr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19.39%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43.10%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6.00%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48.03%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196.50%</a:t>
                          </a:r>
                          <a:endParaRPr lang="en-US" sz="18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5.15%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2904148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5DBA2B4E-BE6E-1581-B460-F072F947AF2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36910398"/>
                  </p:ext>
                </p:extLst>
              </p:nvPr>
            </p:nvGraphicFramePr>
            <p:xfrm>
              <a:off x="723900" y="1571625"/>
              <a:ext cx="10320338" cy="4519459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441391">
                      <a:extLst>
                        <a:ext uri="{9D8B030D-6E8A-4147-A177-3AD203B41FA5}">
                          <a16:colId xmlns:a16="http://schemas.microsoft.com/office/drawing/2014/main" val="901817554"/>
                        </a:ext>
                      </a:extLst>
                    </a:gridCol>
                    <a:gridCol w="1268421">
                      <a:extLst>
                        <a:ext uri="{9D8B030D-6E8A-4147-A177-3AD203B41FA5}">
                          <a16:colId xmlns:a16="http://schemas.microsoft.com/office/drawing/2014/main" val="604734549"/>
                        </a:ext>
                      </a:extLst>
                    </a:gridCol>
                    <a:gridCol w="1268421">
                      <a:extLst>
                        <a:ext uri="{9D8B030D-6E8A-4147-A177-3AD203B41FA5}">
                          <a16:colId xmlns:a16="http://schemas.microsoft.com/office/drawing/2014/main" val="923453895"/>
                        </a:ext>
                      </a:extLst>
                    </a:gridCol>
                    <a:gridCol w="1268421">
                      <a:extLst>
                        <a:ext uri="{9D8B030D-6E8A-4147-A177-3AD203B41FA5}">
                          <a16:colId xmlns:a16="http://schemas.microsoft.com/office/drawing/2014/main" val="3845558034"/>
                        </a:ext>
                      </a:extLst>
                    </a:gridCol>
                    <a:gridCol w="1268421">
                      <a:extLst>
                        <a:ext uri="{9D8B030D-6E8A-4147-A177-3AD203B41FA5}">
                          <a16:colId xmlns:a16="http://schemas.microsoft.com/office/drawing/2014/main" val="3032382820"/>
                        </a:ext>
                      </a:extLst>
                    </a:gridCol>
                    <a:gridCol w="1268421">
                      <a:extLst>
                        <a:ext uri="{9D8B030D-6E8A-4147-A177-3AD203B41FA5}">
                          <a16:colId xmlns:a16="http://schemas.microsoft.com/office/drawing/2014/main" val="2443317151"/>
                        </a:ext>
                      </a:extLst>
                    </a:gridCol>
                    <a:gridCol w="1268421">
                      <a:extLst>
                        <a:ext uri="{9D8B030D-6E8A-4147-A177-3AD203B41FA5}">
                          <a16:colId xmlns:a16="http://schemas.microsoft.com/office/drawing/2014/main" val="3111245495"/>
                        </a:ext>
                      </a:extLst>
                    </a:gridCol>
                    <a:gridCol w="1268421">
                      <a:extLst>
                        <a:ext uri="{9D8B030D-6E8A-4147-A177-3AD203B41FA5}">
                          <a16:colId xmlns:a16="http://schemas.microsoft.com/office/drawing/2014/main" val="778115627"/>
                        </a:ext>
                      </a:extLst>
                    </a:gridCol>
                  </a:tblGrid>
                  <a:tr h="83880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Models</a:t>
                          </a:r>
                        </a:p>
                      </a:txBody>
                      <a:tcPr anchor="ctr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Version</a:t>
                          </a:r>
                        </a:p>
                      </a:txBody>
                      <a:tcPr anchor="ctr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14000" t="-1515" r="-502000" b="-4424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14000" t="-1515" r="-402000" b="-4424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14000" t="-1515" r="-302000" b="-4424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14000" t="-1515" r="-202000" b="-4424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614000" t="-1515" r="-102000" b="-4424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714000" t="-1515" r="-2000" b="-44242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59799404"/>
                      </a:ext>
                    </a:extLst>
                  </a:tr>
                  <a:tr h="937458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0080_0001</a:t>
                          </a:r>
                        </a:p>
                      </a:txBody>
                      <a:tcPr anchor="ctr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Original</a:t>
                          </a:r>
                        </a:p>
                      </a:txBody>
                      <a:tcPr anchor="ctr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6.69%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21.67%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2.65%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71.21%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205.29%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9.95%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959466886"/>
                      </a:ext>
                    </a:extLst>
                  </a:tr>
                  <a:tr h="884998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JC</a:t>
                          </a:r>
                        </a:p>
                      </a:txBody>
                      <a:tcPr anchor="ctr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4.90%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12.31%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2.69%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54.49%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82.33%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9.79%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151381906"/>
                      </a:ext>
                    </a:extLst>
                  </a:tr>
                  <a:tr h="958550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0118_100</a:t>
                          </a:r>
                        </a:p>
                      </a:txBody>
                      <a:tcPr anchor="ctr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Original</a:t>
                          </a:r>
                        </a:p>
                      </a:txBody>
                      <a:tcPr anchor="ctr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45.19%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82.68%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17.02%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88.13%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322.63%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12.93%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302398913"/>
                      </a:ext>
                    </a:extLst>
                  </a:tr>
                  <a:tr h="899652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JC</a:t>
                          </a:r>
                        </a:p>
                      </a:txBody>
                      <a:tcPr anchor="ctr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19.39%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43.10%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6.00%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48.03%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196.50%</a:t>
                          </a:r>
                          <a:endParaRPr lang="en-US" sz="18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5.15%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29041480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B38993-5173-A5A2-D764-7A1C838F9F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31352" y="6356350"/>
            <a:ext cx="2743200" cy="365125"/>
          </a:xfrm>
        </p:spPr>
        <p:txBody>
          <a:bodyPr/>
          <a:lstStyle/>
          <a:p>
            <a:fld id="{BF0BA3C7-54BF-A44F-BF9F-39AEC49D2200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39811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B21594-818D-952E-2F4D-905920F66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254" y="298652"/>
            <a:ext cx="8063346" cy="123379"/>
          </a:xfrm>
        </p:spPr>
        <p:txBody>
          <a:bodyPr>
            <a:noAutofit/>
          </a:bodyPr>
          <a:lstStyle/>
          <a:p>
            <a:r>
              <a:rPr lang="en-US" sz="3200" dirty="0">
                <a:latin typeface="Cambria Math" panose="02040503050406030204" pitchFamily="18" charset="0"/>
                <a:ea typeface="Cambria Math" panose="02040503050406030204" pitchFamily="18" charset="0"/>
              </a:rPr>
              <a:t>SU0238 (</a:t>
            </a:r>
            <a:r>
              <a:rPr lang="en-US" sz="32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mPAP</a:t>
            </a:r>
            <a:r>
              <a:rPr lang="en-US" sz="3200" dirty="0">
                <a:latin typeface="Cambria Math" panose="02040503050406030204" pitchFamily="18" charset="0"/>
                <a:ea typeface="Cambria Math" panose="02040503050406030204" pitchFamily="18" charset="0"/>
              </a:rPr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9F6C24-44EE-7EA2-19A9-B069911CD8BA}"/>
              </a:ext>
            </a:extLst>
          </p:cNvPr>
          <p:cNvSpPr txBox="1"/>
          <p:nvPr/>
        </p:nvSpPr>
        <p:spPr>
          <a:xfrm>
            <a:off x="845979" y="655948"/>
            <a:ext cx="2510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Original Solver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95B7C7-4A45-0310-1E3D-3ACEBA8F9914}"/>
              </a:ext>
            </a:extLst>
          </p:cNvPr>
          <p:cNvSpPr txBox="1"/>
          <p:nvPr/>
        </p:nvSpPr>
        <p:spPr>
          <a:xfrm>
            <a:off x="4202867" y="624058"/>
            <a:ext cx="3056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Junction Coefficient Solver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5077C4-62F2-DFE4-CC23-093F67A5B72C}"/>
              </a:ext>
            </a:extLst>
          </p:cNvPr>
          <p:cNvSpPr txBox="1"/>
          <p:nvPr/>
        </p:nvSpPr>
        <p:spPr>
          <a:xfrm>
            <a:off x="8545568" y="612036"/>
            <a:ext cx="3056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3D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AEF2D0A-B897-4A23-59CE-8D5E73421C3A}"/>
              </a:ext>
            </a:extLst>
          </p:cNvPr>
          <p:cNvSpPr txBox="1"/>
          <p:nvPr/>
        </p:nvSpPr>
        <p:spPr>
          <a:xfrm>
            <a:off x="93890" y="5381501"/>
            <a:ext cx="884938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JC Solver alone is not enough to resolve all problems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Suspect either insufficient number of vessels to capture rapid shrinkage in MPA radius (not a JC Solver problem)</a:t>
            </a:r>
          </a:p>
          <a:p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13" name="Picture 12" descr="A picture containing diagram&#10;&#10;Description automatically generated">
            <a:extLst>
              <a:ext uri="{FF2B5EF4-FFF2-40B4-BE49-F238E27FC236}">
                <a16:creationId xmlns:a16="http://schemas.microsoft.com/office/drawing/2014/main" id="{5048914E-2CE8-F78A-801D-8902F96BA5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7943" y="1014834"/>
            <a:ext cx="4255521" cy="42033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E6F8B9C-9712-E4A0-03C8-4B6E688EC9A7}"/>
              </a:ext>
            </a:extLst>
          </p:cNvPr>
          <p:cNvSpPr txBox="1"/>
          <p:nvPr/>
        </p:nvSpPr>
        <p:spPr>
          <a:xfrm>
            <a:off x="9436972" y="5251606"/>
            <a:ext cx="2661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Not to scale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35807D8-6DFF-6878-1362-08C812BB7B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23" y="1026328"/>
            <a:ext cx="3699040" cy="4083050"/>
          </a:xfrm>
          <a:prstGeom prst="rect">
            <a:avLst/>
          </a:prstGeom>
        </p:spPr>
      </p:pic>
      <p:pic>
        <p:nvPicPr>
          <p:cNvPr id="22" name="Picture 21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10C54E1D-AEA4-3D57-81C2-BFC2EF8B44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1079" y="1014834"/>
            <a:ext cx="3659888" cy="4148925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AB8B4F-AA4E-DDE8-47CF-0D079B0BCA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BA3C7-54BF-A44F-BF9F-39AEC49D220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299871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520AF-A703-10FA-CFC5-02BDFB95E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mbria Math" panose="02040503050406030204" pitchFamily="18" charset="0"/>
                <a:ea typeface="Cambria Math" panose="02040503050406030204" pitchFamily="18" charset="0"/>
              </a:rPr>
              <a:t>Artificial Stenosis (0080_0001)</a:t>
            </a:r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1CFF4E-190E-0B97-70AD-0D12EF7FE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BA3C7-54BF-A44F-BF9F-39AEC49D2200}" type="slidenum">
              <a:rPr lang="en-US" smtClean="0"/>
              <a:t>36</a:t>
            </a:fld>
            <a:endParaRPr lang="en-US"/>
          </a:p>
        </p:txBody>
      </p:sp>
      <p:pic>
        <p:nvPicPr>
          <p:cNvPr id="14" name="Picture 13" descr="Chart, line chart&#10;&#10;Description automatically generated">
            <a:extLst>
              <a:ext uri="{FF2B5EF4-FFF2-40B4-BE49-F238E27FC236}">
                <a16:creationId xmlns:a16="http://schemas.microsoft.com/office/drawing/2014/main" id="{0CEB9324-FE47-C3D6-AEBE-46EF65EF0A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50658" y="1751928"/>
            <a:ext cx="6684545" cy="4456363"/>
          </a:xfrm>
          <a:prstGeom prst="rect">
            <a:avLst/>
          </a:prstGeom>
        </p:spPr>
      </p:pic>
      <p:pic>
        <p:nvPicPr>
          <p:cNvPr id="16" name="Picture 15" descr="Chart&#10;&#10;Description automatically generated with medium confidence">
            <a:extLst>
              <a:ext uri="{FF2B5EF4-FFF2-40B4-BE49-F238E27FC236}">
                <a16:creationId xmlns:a16="http://schemas.microsoft.com/office/drawing/2014/main" id="{B8C9F2FA-740B-B237-DAF9-FFEAEEEE12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1571" y="1784012"/>
            <a:ext cx="6684546" cy="445636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7621ABC-6BD3-EC69-1A61-D3B30CFD0105}"/>
              </a:ext>
            </a:extLst>
          </p:cNvPr>
          <p:cNvSpPr txBox="1"/>
          <p:nvPr/>
        </p:nvSpPr>
        <p:spPr>
          <a:xfrm>
            <a:off x="1652337" y="1690688"/>
            <a:ext cx="3080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Original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26E4831-C2FB-77D3-50CB-443136F6BAF8}"/>
              </a:ext>
            </a:extLst>
          </p:cNvPr>
          <p:cNvSpPr txBox="1"/>
          <p:nvPr/>
        </p:nvSpPr>
        <p:spPr>
          <a:xfrm>
            <a:off x="7353802" y="1690688"/>
            <a:ext cx="3080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JC</a:t>
            </a:r>
          </a:p>
        </p:txBody>
      </p:sp>
    </p:spTree>
    <p:extLst>
      <p:ext uri="{BB962C8B-B14F-4D97-AF65-F5344CB8AC3E}">
        <p14:creationId xmlns:p14="http://schemas.microsoft.com/office/powerpoint/2010/main" val="64344817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B10B0F-4C70-A205-A655-25E890DA88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Cambria Math" panose="02040503050406030204" pitchFamily="18" charset="0"/>
                <a:ea typeface="Cambria Math" panose="02040503050406030204" pitchFamily="18" charset="0"/>
              </a:rPr>
              <a:t>Treatment (0118_0001)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21DE6A-E7DA-0277-6E78-2E6DCECB1CC1}"/>
              </a:ext>
            </a:extLst>
          </p:cNvPr>
          <p:cNvSpPr txBox="1"/>
          <p:nvPr/>
        </p:nvSpPr>
        <p:spPr>
          <a:xfrm>
            <a:off x="842493" y="5663150"/>
            <a:ext cx="76028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Significant change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Similar to previous literature’s ~47% reduction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604F51-D297-BCE6-19D0-DB707DB706F2}"/>
              </a:ext>
            </a:extLst>
          </p:cNvPr>
          <p:cNvSpPr txBox="1"/>
          <p:nvPr/>
        </p:nvSpPr>
        <p:spPr>
          <a:xfrm>
            <a:off x="7622926" y="1336553"/>
            <a:ext cx="3065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JC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75B426D-A02A-6380-5567-F3F111A3B780}"/>
              </a:ext>
            </a:extLst>
          </p:cNvPr>
          <p:cNvSpPr txBox="1"/>
          <p:nvPr/>
        </p:nvSpPr>
        <p:spPr>
          <a:xfrm>
            <a:off x="1737453" y="1465070"/>
            <a:ext cx="3065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Original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BD20A9C-8792-5B87-814F-59DBEBC5C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BA3C7-54BF-A44F-BF9F-39AEC49D2200}" type="slidenum">
              <a:rPr lang="en-US" smtClean="0"/>
              <a:t>37</a:t>
            </a:fld>
            <a:endParaRPr lang="en-US"/>
          </a:p>
        </p:txBody>
      </p:sp>
      <p:pic>
        <p:nvPicPr>
          <p:cNvPr id="15" name="Picture 14" descr="Chart&#10;&#10;Description automatically generated with low confidence">
            <a:extLst>
              <a:ext uri="{FF2B5EF4-FFF2-40B4-BE49-F238E27FC236}">
                <a16:creationId xmlns:a16="http://schemas.microsoft.com/office/drawing/2014/main" id="{69E088F7-FB97-8880-4DEA-A4A6CFA734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7221" y="1518902"/>
            <a:ext cx="6656583" cy="4437722"/>
          </a:xfrm>
          <a:prstGeom prst="rect">
            <a:avLst/>
          </a:prstGeom>
        </p:spPr>
      </p:pic>
      <p:pic>
        <p:nvPicPr>
          <p:cNvPr id="17" name="Picture 16" descr="A picture containing chart&#10;&#10;Description automatically generated">
            <a:extLst>
              <a:ext uri="{FF2B5EF4-FFF2-40B4-BE49-F238E27FC236}">
                <a16:creationId xmlns:a16="http://schemas.microsoft.com/office/drawing/2014/main" id="{CED04C47-248A-C72C-36B7-6581567310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8835" y="1518902"/>
            <a:ext cx="6617749" cy="4411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50960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7C1BF1-C6CF-3920-D147-17EC2F064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Goal 1&amp;2 – 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6EB9EE-D793-11DB-E206-04D54BF90E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Temporarily halting progress on stenosis models &amp; focus on Healthy models.</a:t>
            </a:r>
          </a:p>
          <a:p>
            <a:pPr lvl="1"/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Healthy models offer a target treatment for uncertainty quantification, as well as guarantee that stenosis is in the vessels</a:t>
            </a:r>
          </a:p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Fix up unusable models for more data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3A1634-66AB-BD2C-071F-EB52E7121E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BA3C7-54BF-A44F-BF9F-39AEC49D2200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85578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8C3D21-B299-19C6-ED9A-E257E3702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 3-6 – 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487006-921B-4939-7A41-8E6A131C1B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Put Clinician meeting on hold</a:t>
            </a:r>
          </a:p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Set up a Neural Network</a:t>
            </a:r>
          </a:p>
          <a:p>
            <a:pPr lvl="1"/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Inputs:</a:t>
            </a:r>
          </a:p>
          <a:p>
            <a:pPr lvl="2"/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Vessel Diameter Changes </a:t>
            </a:r>
          </a:p>
          <a:p>
            <a:pPr lvl="1"/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Outputs:</a:t>
            </a:r>
          </a:p>
          <a:p>
            <a:pPr lvl="2"/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Tentatively the pressure/flow outs after the diameter change</a:t>
            </a:r>
          </a:p>
          <a:p>
            <a:pPr lvl="2"/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Discuss with a clinician for more precise outputs</a:t>
            </a:r>
          </a:p>
          <a:p>
            <a:r>
              <a:rPr lang="en-US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Sobol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 Sampling to achieve a more even/desired distribution when sampling diameter changes</a:t>
            </a:r>
          </a:p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Training on Notre Dame’s CRC computing cluster</a:t>
            </a:r>
          </a:p>
          <a:p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0E6BB4-EDD1-882F-0D3C-615AA4A656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BA3C7-54BF-A44F-BF9F-39AEC49D2200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3828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2AE9C5-2EA1-F3FF-13C7-502E9C674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50D377-775F-52D3-0797-9EEAB3FBEC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Extend previous studies to include a probabilistic representation of a successful stenosis repair</a:t>
            </a:r>
          </a:p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Reduce computational expense of 3D simulations by utilizing 0D ROM models, enabling real-time virtual treatment</a:t>
            </a:r>
          </a:p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Implement a first prototype for a probability-based virtual treatment guidance tool.</a:t>
            </a:r>
          </a:p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Highlight the importance of minor pressure losses at bifurcations</a:t>
            </a:r>
          </a:p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Improve the accuracy of 0D formulations to model pulmonary anatomies with multiple generations</a:t>
            </a:r>
          </a:p>
          <a:p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18B7BF-E877-7F0E-A912-00D0F6ADA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BA3C7-54BF-A44F-BF9F-39AEC49D220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82772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93D204-C3B6-C7E3-8421-E0FD7FED8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Set Generation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453362-7507-088F-B88D-6EA3A13016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258665" cy="4351338"/>
          </a:xfrm>
        </p:spPr>
        <p:txBody>
          <a:bodyPr>
            <a:normAutofit lnSpcReduction="10000"/>
          </a:bodyPr>
          <a:lstStyle/>
          <a:p>
            <a:r>
              <a:rPr lang="en-US" dirty="0" err="1"/>
              <a:t>Sobol</a:t>
            </a:r>
            <a:r>
              <a:rPr lang="en-US" dirty="0"/>
              <a:t> Sampling ( Must be in orders of 2) w/ dimension </a:t>
            </a:r>
            <a:r>
              <a:rPr lang="en-US" b="1" dirty="0"/>
              <a:t>n</a:t>
            </a:r>
            <a:endParaRPr lang="en-US" dirty="0"/>
          </a:p>
          <a:p>
            <a:pPr lvl="1"/>
            <a:r>
              <a:rPr lang="en-US" dirty="0"/>
              <a:t>How many data points do I need</a:t>
            </a:r>
          </a:p>
          <a:p>
            <a:pPr lvl="2"/>
            <a:r>
              <a:rPr lang="en-US" dirty="0"/>
              <a:t>This determines if I need to rewrite the code for memory efficiency, since I currently immediately load all samples in</a:t>
            </a:r>
          </a:p>
          <a:p>
            <a:r>
              <a:rPr lang="en-US" dirty="0"/>
              <a:t>Save order: (According to txt file -&gt;)</a:t>
            </a:r>
          </a:p>
          <a:p>
            <a:pPr lvl="1"/>
            <a:r>
              <a:rPr lang="en-US" dirty="0"/>
              <a:t>Alternating Pressure, Flow</a:t>
            </a:r>
          </a:p>
          <a:p>
            <a:pPr lvl="1"/>
            <a:r>
              <a:rPr lang="en-US" dirty="0"/>
              <a:t>2 files, </a:t>
            </a:r>
            <a:r>
              <a:rPr lang="en-US" dirty="0" err="1"/>
              <a:t>input.npy</a:t>
            </a:r>
            <a:r>
              <a:rPr lang="en-US" dirty="0"/>
              <a:t>/</a:t>
            </a:r>
            <a:r>
              <a:rPr lang="en-US" dirty="0" err="1"/>
              <a:t>output.npy</a:t>
            </a:r>
            <a:r>
              <a:rPr lang="en-US" dirty="0"/>
              <a:t> files</a:t>
            </a:r>
          </a:p>
          <a:p>
            <a:r>
              <a:rPr lang="en-US" dirty="0"/>
              <a:t>Potential for speedup. Write directly to some sort of database. Optimizations for multiprocessing.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A1E9F1-BF00-D9F2-744F-64A63E23BF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BA3C7-54BF-A44F-BF9F-39AEC49D2200}" type="slidenum">
              <a:rPr lang="en-US" smtClean="0"/>
              <a:t>40</a:t>
            </a:fld>
            <a:endParaRPr lang="en-US"/>
          </a:p>
        </p:txBody>
      </p:sp>
      <p:pic>
        <p:nvPicPr>
          <p:cNvPr id="6" name="Picture 5" descr="A picture containing chart&#10;&#10;Description automatically generated">
            <a:extLst>
              <a:ext uri="{FF2B5EF4-FFF2-40B4-BE49-F238E27FC236}">
                <a16:creationId xmlns:a16="http://schemas.microsoft.com/office/drawing/2014/main" id="{D79760ED-FDF1-2A1A-1648-4F792083BE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7620" y="268856"/>
            <a:ext cx="1897626" cy="2170716"/>
          </a:xfrm>
          <a:prstGeom prst="rect">
            <a:avLst/>
          </a:prstGeom>
        </p:spPr>
      </p:pic>
      <p:pic>
        <p:nvPicPr>
          <p:cNvPr id="8" name="Picture 7" descr="A black screen with white text&#10;&#10;Description automatically generated with low confidence">
            <a:extLst>
              <a:ext uri="{FF2B5EF4-FFF2-40B4-BE49-F238E27FC236}">
                <a16:creationId xmlns:a16="http://schemas.microsoft.com/office/drawing/2014/main" id="{077B7E93-FDCB-666F-ABB5-9FD72FCF9C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6865" y="2784915"/>
            <a:ext cx="3280298" cy="1720472"/>
          </a:xfrm>
          <a:prstGeom prst="rect">
            <a:avLst/>
          </a:prstGeom>
        </p:spPr>
      </p:pic>
      <p:pic>
        <p:nvPicPr>
          <p:cNvPr id="10" name="Picture 9" descr="Calendar&#10;&#10;Description automatically generated with medium confidence">
            <a:extLst>
              <a:ext uri="{FF2B5EF4-FFF2-40B4-BE49-F238E27FC236}">
                <a16:creationId xmlns:a16="http://schemas.microsoft.com/office/drawing/2014/main" id="{8603041D-C4D0-97AC-ED35-D02BB59F6F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2425" y="4595979"/>
            <a:ext cx="3188015" cy="200726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8EFBD2C-4FD8-F24D-2134-C394FF9A7748}"/>
              </a:ext>
            </a:extLst>
          </p:cNvPr>
          <p:cNvSpPr txBox="1"/>
          <p:nvPr/>
        </p:nvSpPr>
        <p:spPr>
          <a:xfrm>
            <a:off x="7328535" y="311705"/>
            <a:ext cx="1301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Stenosis file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49BD35-E2D2-E6F1-1D87-9EE731DDE25F}"/>
              </a:ext>
            </a:extLst>
          </p:cNvPr>
          <p:cNvSpPr txBox="1"/>
          <p:nvPr/>
        </p:nvSpPr>
        <p:spPr>
          <a:xfrm>
            <a:off x="5957303" y="5933944"/>
            <a:ext cx="21528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Input.npy</a:t>
            </a:r>
            <a:r>
              <a:rPr lang="en-US" dirty="0"/>
              <a:t> (top)</a:t>
            </a:r>
          </a:p>
          <a:p>
            <a:r>
              <a:rPr lang="en-US" dirty="0" err="1"/>
              <a:t>Output.npy</a:t>
            </a:r>
            <a:r>
              <a:rPr lang="en-US" dirty="0"/>
              <a:t> (bottom)</a:t>
            </a:r>
          </a:p>
        </p:txBody>
      </p:sp>
    </p:spTree>
    <p:extLst>
      <p:ext uri="{BB962C8B-B14F-4D97-AF65-F5344CB8AC3E}">
        <p14:creationId xmlns:p14="http://schemas.microsoft.com/office/powerpoint/2010/main" val="312977225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2E936-DF32-680E-F592-049EE1407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247B6D-B0AD-809F-4731-7E7A1C1AC3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Input (n)</a:t>
            </a:r>
          </a:p>
          <a:p>
            <a:r>
              <a:rPr lang="en-US" dirty="0"/>
              <a:t>Hidden (3 layers * 1000 Neurons per layer)</a:t>
            </a:r>
          </a:p>
          <a:p>
            <a:r>
              <a:rPr lang="en-US" dirty="0"/>
              <a:t>Output (2n)</a:t>
            </a:r>
          </a:p>
          <a:p>
            <a:r>
              <a:rPr lang="en-US" dirty="0" err="1"/>
              <a:t>ReLU</a:t>
            </a:r>
            <a:r>
              <a:rPr lang="en-US" dirty="0"/>
              <a:t> after each layer </a:t>
            </a:r>
          </a:p>
          <a:p>
            <a:r>
              <a:rPr lang="en-US" dirty="0"/>
              <a:t>No </a:t>
            </a:r>
            <a:r>
              <a:rPr lang="en-US" dirty="0" err="1"/>
              <a:t>BatchNorms</a:t>
            </a:r>
            <a:r>
              <a:rPr lang="en-US" dirty="0"/>
              <a:t> yet.</a:t>
            </a:r>
          </a:p>
          <a:p>
            <a:endParaRPr lang="en-US" dirty="0"/>
          </a:p>
          <a:p>
            <a:r>
              <a:rPr lang="en-US" dirty="0"/>
              <a:t>Batch size = 128</a:t>
            </a:r>
          </a:p>
          <a:p>
            <a:r>
              <a:rPr lang="en-US" dirty="0"/>
              <a:t>Adam, </a:t>
            </a:r>
            <a:r>
              <a:rPr lang="en-US" dirty="0" err="1"/>
              <a:t>lr</a:t>
            </a:r>
            <a:r>
              <a:rPr lang="en-US" dirty="0"/>
              <a:t> = 1e-3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28CFCA-7B33-48B0-383B-75C880950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BA3C7-54BF-A44F-BF9F-39AEC49D2200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42478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432FE5-2428-2864-94B4-E040515AC4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Documentation of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98C4F-6CDB-33D9-406B-6093887C39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MSE of Pressures far overshadows anything for Flows.</a:t>
            </a:r>
          </a:p>
          <a:p>
            <a:r>
              <a:rPr lang="en-US" dirty="0"/>
              <a:t>Tried Separating for just pressures.</a:t>
            </a:r>
          </a:p>
          <a:p>
            <a:pPr lvl="1"/>
            <a:r>
              <a:rPr lang="en-US" dirty="0"/>
              <a:t>Odd case where due to the </a:t>
            </a:r>
            <a:r>
              <a:rPr lang="en-US" dirty="0" err="1"/>
              <a:t>relu</a:t>
            </a:r>
            <a:r>
              <a:rPr lang="en-US" dirty="0"/>
              <a:t> function, some outputs are 0’d for some reason</a:t>
            </a:r>
          </a:p>
          <a:p>
            <a:r>
              <a:rPr lang="en-US" dirty="0"/>
              <a:t>Tried Separating Flows</a:t>
            </a:r>
          </a:p>
          <a:p>
            <a:pPr lvl="1"/>
            <a:r>
              <a:rPr lang="en-US" dirty="0"/>
              <a:t>Without normalization, priority goes to the flows @ 30</a:t>
            </a:r>
          </a:p>
          <a:p>
            <a:pPr lvl="1"/>
            <a:r>
              <a:rPr lang="en-US" dirty="0"/>
              <a:t>Closer effect when using a ln(out + 1) scale.</a:t>
            </a:r>
          </a:p>
          <a:p>
            <a:pPr lvl="2"/>
            <a:r>
              <a:rPr lang="en-US" dirty="0"/>
              <a:t>.0417 MSE -&gt; e^(.0417^2) – 1 = .23 error</a:t>
            </a:r>
          </a:p>
          <a:p>
            <a:r>
              <a:rPr lang="en-US" dirty="0"/>
              <a:t>In general the larger the model, the lower the error, but with severely diminishing effects</a:t>
            </a:r>
          </a:p>
          <a:p>
            <a:r>
              <a:rPr lang="en-US" dirty="0"/>
              <a:t>Adding Data did not have a significant effect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73CDC2-26F3-62AC-BE57-ACB9845CB3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BA3C7-54BF-A44F-BF9F-39AEC49D2200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52816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A08529-B121-875F-0340-84EA4A2913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4BC66E-E642-4C90-B0EE-4D25D40107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Normalize each point with STD/MEAN from entire 16k sample from that point</a:t>
            </a:r>
          </a:p>
          <a:p>
            <a:pPr lvl="1"/>
            <a:r>
              <a:rPr lang="en-US" dirty="0"/>
              <a:t>Test Loss -&gt; 0.0435, version 23, no LR reduction</a:t>
            </a:r>
          </a:p>
          <a:p>
            <a:pPr lvl="1"/>
            <a:r>
              <a:rPr lang="en-US" dirty="0"/>
              <a:t>Test Loss -&gt; .0026, </a:t>
            </a:r>
            <a:r>
              <a:rPr lang="en-US"/>
              <a:t>version 25, </a:t>
            </a:r>
            <a:r>
              <a:rPr lang="en-US" dirty="0"/>
              <a:t>LR reduction/Early stopping, -&gt; Ran to completion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6A1075-6A47-99AC-9E60-8258788C2E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BA3C7-54BF-A44F-BF9F-39AEC49D2200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24868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D557C-FA82-3B3B-3E18-C4E6E226EE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Solutions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98DEE5-754F-A954-347C-AE5417C01F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Since it gets stuck at local minima</a:t>
            </a:r>
          </a:p>
          <a:p>
            <a:pPr lvl="1"/>
            <a:r>
              <a:rPr lang="en-US" dirty="0"/>
              <a:t>Incremental Training (or growth algorithms) to add extra neurons</a:t>
            </a:r>
          </a:p>
          <a:p>
            <a:r>
              <a:rPr lang="en-US" dirty="0"/>
              <a:t>Different Architecture?</a:t>
            </a:r>
          </a:p>
          <a:p>
            <a:pPr lvl="1"/>
            <a:r>
              <a:rPr lang="en-US" dirty="0"/>
              <a:t>Could we make use of the fact the upstream stenosis impact lower stenosis.</a:t>
            </a:r>
          </a:p>
          <a:p>
            <a:pPr lvl="1"/>
            <a:endParaRPr lang="en-US" dirty="0"/>
          </a:p>
          <a:p>
            <a:r>
              <a:rPr lang="en-US" dirty="0"/>
              <a:t>Vessels of the same branch are considered different stenosis points. Rather they </a:t>
            </a:r>
            <a:r>
              <a:rPr lang="en-US" dirty="0" err="1"/>
              <a:t>sould</a:t>
            </a:r>
            <a:r>
              <a:rPr lang="en-US" dirty="0"/>
              <a:t> be grouped together somehow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9EECBC-BBEB-23F5-1F16-211DEE1683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BA3C7-54BF-A44F-BF9F-39AEC49D2200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99695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3CA394-AD72-34DD-BD54-E5CAD78DA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96FD26-AD24-D6C3-0101-BEFCE81002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Where should we add more samples</a:t>
            </a:r>
          </a:p>
          <a:p>
            <a:pPr lvl="1"/>
            <a:r>
              <a:rPr lang="en-US" dirty="0"/>
              <a:t>Plot residuals of Pressure and Flow w.r.t diameter changes</a:t>
            </a:r>
          </a:p>
          <a:p>
            <a:pPr lvl="1"/>
            <a:r>
              <a:rPr lang="en-US" dirty="0"/>
              <a:t>1 plot for each vessel</a:t>
            </a:r>
          </a:p>
          <a:p>
            <a:endParaRPr lang="en-US" dirty="0"/>
          </a:p>
          <a:p>
            <a:r>
              <a:rPr lang="en-US" dirty="0"/>
              <a:t>Group MSE by generation.</a:t>
            </a:r>
          </a:p>
          <a:p>
            <a:pPr lvl="1"/>
            <a:br>
              <a:rPr lang="en-US" dirty="0"/>
            </a:br>
            <a:endParaRPr lang="en-US" dirty="0"/>
          </a:p>
          <a:p>
            <a:pPr marL="457200" lvl="1" indent="0">
              <a:buNone/>
            </a:pPr>
            <a:r>
              <a:rPr lang="en-US" dirty="0"/>
              <a:t>Network inspired by generation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Sample from location that is not fixed, collect P and Q, compute histogram, get Probability mass that is greater tan a certain amount.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84F616-2E4B-5259-5764-509D6E84A3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BA3C7-54BF-A44F-BF9F-39AEC49D2200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34419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5" name="Rectangle 2064">
            <a:extLst>
              <a:ext uri="{FF2B5EF4-FFF2-40B4-BE49-F238E27FC236}">
                <a16:creationId xmlns:a16="http://schemas.microsoft.com/office/drawing/2014/main" id="{96918796-2918-40D6-BE3A-4600C47FCD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52" name="Picture 4" descr="Karthik Menon">
            <a:extLst>
              <a:ext uri="{FF2B5EF4-FFF2-40B4-BE49-F238E27FC236}">
                <a16:creationId xmlns:a16="http://schemas.microsoft.com/office/drawing/2014/main" id="{E8078031-EA56-D617-75C6-2282DB2421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5004" y="2166938"/>
            <a:ext cx="3457575" cy="345757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8B461EDE-C8F3-414E-6F36-33D7713633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930650"/>
            <a:ext cx="1692275" cy="169227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Martin Pfaller">
            <a:extLst>
              <a:ext uri="{FF2B5EF4-FFF2-40B4-BE49-F238E27FC236}">
                <a16:creationId xmlns:a16="http://schemas.microsoft.com/office/drawing/2014/main" id="{6FBD7A19-7D90-1F0F-BDB2-0F93E23B0C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1913" y="2166938"/>
            <a:ext cx="1692275" cy="169227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Jakob Richter - Stanford University - Palo Alto, California, United States  | LinkedIn">
            <a:extLst>
              <a:ext uri="{FF2B5EF4-FFF2-40B4-BE49-F238E27FC236}">
                <a16:creationId xmlns:a16="http://schemas.microsoft.com/office/drawing/2014/main" id="{6F9A8FA7-D66D-A0AE-83C7-DCA93FB2D3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1913" y="3930650"/>
            <a:ext cx="1692275" cy="169227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Jason Szafron">
            <a:extLst>
              <a:ext uri="{FF2B5EF4-FFF2-40B4-BE49-F238E27FC236}">
                <a16:creationId xmlns:a16="http://schemas.microsoft.com/office/drawing/2014/main" id="{AB25329E-C251-9766-B930-C689BA8141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7213" y="2166938"/>
            <a:ext cx="3457575" cy="345757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A415A842-6908-37A2-E76C-79F8EADB6B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273" y="2159867"/>
            <a:ext cx="1692275" cy="169227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ACBF5D9-AA72-1FD2-4356-DD18482059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72747"/>
            <a:ext cx="10515600" cy="715556"/>
          </a:xfrm>
        </p:spPr>
        <p:txBody>
          <a:bodyPr>
            <a:normAutofit/>
          </a:bodyPr>
          <a:lstStyle/>
          <a:p>
            <a:pPr algn="ctr"/>
            <a:r>
              <a:rPr lang="en-US" sz="3200">
                <a:solidFill>
                  <a:schemeClr val="bg1"/>
                </a:solidFill>
                <a:latin typeface="Cambria" panose="02040503050406030204" pitchFamily="18" charset="0"/>
              </a:rPr>
              <a:t>Thank You!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33E679-E515-8A76-EF78-3146E0288C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BF0BA3C7-54BF-A44F-BF9F-39AEC49D2200}" type="slidenum">
              <a:rPr lang="en-US" sz="1200">
                <a:solidFill>
                  <a:prstClr val="black">
                    <a:tint val="75000"/>
                  </a:prstClr>
                </a:solidFill>
                <a:latin typeface="Cambria" panose="02040503050406030204" pitchFamily="18" charset="0"/>
              </a:rPr>
              <a:pPr>
                <a:spcAft>
                  <a:spcPts val="600"/>
                </a:spcAft>
              </a:pPr>
              <a:t>46</a:t>
            </a:fld>
            <a:endParaRPr lang="en-US" sz="1200">
              <a:solidFill>
                <a:prstClr val="black">
                  <a:tint val="75000"/>
                </a:prstClr>
              </a:solidFill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86194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194EDE-1DC9-7031-2859-85D153C91C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AutoNum type="arabicPeriod"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Given a 3D pulmonary model, construct an accurate lumped parameter (0D) low-fidelity representation</a:t>
            </a:r>
          </a:p>
          <a:p>
            <a:pPr marL="514350" indent="-514350">
              <a:buAutoNum type="arabicPeriod"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Identify </a:t>
            </a:r>
            <a:r>
              <a:rPr lang="en-US" b="1" dirty="0">
                <a:latin typeface="Cambria Math" panose="02040503050406030204" pitchFamily="18" charset="0"/>
                <a:ea typeface="Cambria Math" panose="02040503050406030204" pitchFamily="18" charset="0"/>
              </a:rPr>
              <a:t>n 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stenosis locations on the 0D model for repair.</a:t>
            </a:r>
          </a:p>
          <a:p>
            <a:pPr marL="514350" indent="-514350">
              <a:buAutoNum type="arabicPeriod"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Define a probabilistic model for repair success.</a:t>
            </a:r>
          </a:p>
          <a:p>
            <a:pPr marL="514350" indent="-514350">
              <a:buAutoNum type="arabicPeriod"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Identify locations to measure pressures and flow to characterize a successful outcome</a:t>
            </a:r>
          </a:p>
          <a:p>
            <a:pPr marL="514350" indent="-514350">
              <a:buAutoNum type="arabicPeriod"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Train a feed-forward neural network using 0D simulations to capture the changes in pressure/flow corresponding to various degrees of successful repair</a:t>
            </a:r>
          </a:p>
          <a:p>
            <a:pPr marL="514350" indent="-514350">
              <a:buAutoNum type="arabicPeriod"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Compute marginal/conditional probabilities to answer relevant clinical questions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E3D40B9-6717-DF34-B507-31D345952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Project Goals/Steps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E49622-F3F9-9C23-311A-AB5E6AE934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BA3C7-54BF-A44F-BF9F-39AEC49D220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0129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1195AFFD-3E42-4A42-4DDD-54CF3821A6F1}"/>
              </a:ext>
            </a:extLst>
          </p:cNvPr>
          <p:cNvSpPr/>
          <p:nvPr/>
        </p:nvSpPr>
        <p:spPr>
          <a:xfrm>
            <a:off x="271463" y="3014663"/>
            <a:ext cx="2743200" cy="130016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Goal 1: Construct 0D models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4A8DEF81-5E58-B15A-5888-139D291C4809}"/>
              </a:ext>
            </a:extLst>
          </p:cNvPr>
          <p:cNvSpPr/>
          <p:nvPr/>
        </p:nvSpPr>
        <p:spPr>
          <a:xfrm>
            <a:off x="2743202" y="978694"/>
            <a:ext cx="2743200" cy="1300162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Tune healthy models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763378B7-21FC-4854-84A3-BEC05BE77DDC}"/>
              </a:ext>
            </a:extLst>
          </p:cNvPr>
          <p:cNvSpPr/>
          <p:nvPr/>
        </p:nvSpPr>
        <p:spPr>
          <a:xfrm>
            <a:off x="2743202" y="5322094"/>
            <a:ext cx="2743200" cy="1300162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Use given RCRs for stenosis models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D3C789D0-6BCB-9FE0-39EF-0DCDDA59317A}"/>
              </a:ext>
            </a:extLst>
          </p:cNvPr>
          <p:cNvSpPr/>
          <p:nvPr/>
        </p:nvSpPr>
        <p:spPr>
          <a:xfrm>
            <a:off x="6753227" y="971550"/>
            <a:ext cx="2743200" cy="1300162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Artificially stenose healthy model at </a:t>
            </a:r>
            <a:r>
              <a:rPr lang="en-US" sz="2000" b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n </a:t>
            </a:r>
            <a:r>
              <a:rPr lang="en-US" sz="20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points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AA764997-7961-64B8-33E1-9E020DC10998}"/>
              </a:ext>
            </a:extLst>
          </p:cNvPr>
          <p:cNvSpPr/>
          <p:nvPr/>
        </p:nvSpPr>
        <p:spPr>
          <a:xfrm>
            <a:off x="6753226" y="5322094"/>
            <a:ext cx="2743200" cy="1300162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Identify </a:t>
            </a:r>
            <a:r>
              <a:rPr lang="en-US" sz="2000" b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n</a:t>
            </a:r>
            <a:r>
              <a:rPr lang="en-US" sz="20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points of stenosis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B20F5E07-209E-7E1D-4432-AAFF23FEE45F}"/>
              </a:ext>
            </a:extLst>
          </p:cNvPr>
          <p:cNvSpPr/>
          <p:nvPr/>
        </p:nvSpPr>
        <p:spPr>
          <a:xfrm>
            <a:off x="9177337" y="3014663"/>
            <a:ext cx="2743200" cy="130016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Goal 3&amp;4: Talk with a clinician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EF69718-1AFC-13A0-6277-AFAEC39F35C3}"/>
              </a:ext>
            </a:extLst>
          </p:cNvPr>
          <p:cNvSpPr txBox="1"/>
          <p:nvPr/>
        </p:nvSpPr>
        <p:spPr>
          <a:xfrm>
            <a:off x="271463" y="228600"/>
            <a:ext cx="58245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Cambria Math" panose="02040503050406030204" pitchFamily="18" charset="0"/>
                <a:ea typeface="Cambria Math" panose="02040503050406030204" pitchFamily="18" charset="0"/>
              </a:rPr>
              <a:t>Overview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855A2F9-AFC5-6C9C-070C-A75A752D13C2}"/>
              </a:ext>
            </a:extLst>
          </p:cNvPr>
          <p:cNvSpPr txBox="1"/>
          <p:nvPr/>
        </p:nvSpPr>
        <p:spPr>
          <a:xfrm>
            <a:off x="5614987" y="3429000"/>
            <a:ext cx="15144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Goal 2</a:t>
            </a:r>
          </a:p>
        </p:txBody>
      </p:sp>
      <p:sp>
        <p:nvSpPr>
          <p:cNvPr id="44" name="Up Arrow 43">
            <a:extLst>
              <a:ext uri="{FF2B5EF4-FFF2-40B4-BE49-F238E27FC236}">
                <a16:creationId xmlns:a16="http://schemas.microsoft.com/office/drawing/2014/main" id="{0100FEB3-AC82-5DF0-821C-84041E0A25F4}"/>
              </a:ext>
            </a:extLst>
          </p:cNvPr>
          <p:cNvSpPr/>
          <p:nvPr/>
        </p:nvSpPr>
        <p:spPr>
          <a:xfrm rot="2513238">
            <a:off x="2002633" y="1618059"/>
            <a:ext cx="214313" cy="1400175"/>
          </a:xfrm>
          <a:prstGeom prst="up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Up Arrow 44">
            <a:extLst>
              <a:ext uri="{FF2B5EF4-FFF2-40B4-BE49-F238E27FC236}">
                <a16:creationId xmlns:a16="http://schemas.microsoft.com/office/drawing/2014/main" id="{481591CC-B62F-FAF1-3FA9-61E5D057FC96}"/>
              </a:ext>
            </a:extLst>
          </p:cNvPr>
          <p:cNvSpPr/>
          <p:nvPr/>
        </p:nvSpPr>
        <p:spPr>
          <a:xfrm rot="8558702">
            <a:off x="1967401" y="4443413"/>
            <a:ext cx="214313" cy="1400175"/>
          </a:xfrm>
          <a:prstGeom prst="up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Up Arrow 45">
            <a:extLst>
              <a:ext uri="{FF2B5EF4-FFF2-40B4-BE49-F238E27FC236}">
                <a16:creationId xmlns:a16="http://schemas.microsoft.com/office/drawing/2014/main" id="{04F7AB5D-3076-540D-F27C-86E7A0449B94}"/>
              </a:ext>
            </a:extLst>
          </p:cNvPr>
          <p:cNvSpPr/>
          <p:nvPr/>
        </p:nvSpPr>
        <p:spPr>
          <a:xfrm rot="5400000">
            <a:off x="6022048" y="1127477"/>
            <a:ext cx="237904" cy="1052027"/>
          </a:xfrm>
          <a:prstGeom prst="up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Up Arrow 46">
            <a:extLst>
              <a:ext uri="{FF2B5EF4-FFF2-40B4-BE49-F238E27FC236}">
                <a16:creationId xmlns:a16="http://schemas.microsoft.com/office/drawing/2014/main" id="{4774519D-F7FA-DD47-216D-70843B749BB0}"/>
              </a:ext>
            </a:extLst>
          </p:cNvPr>
          <p:cNvSpPr/>
          <p:nvPr/>
        </p:nvSpPr>
        <p:spPr>
          <a:xfrm rot="5400000">
            <a:off x="6022047" y="5446162"/>
            <a:ext cx="237904" cy="1052027"/>
          </a:xfrm>
          <a:prstGeom prst="up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Up Arrow 47">
            <a:extLst>
              <a:ext uri="{FF2B5EF4-FFF2-40B4-BE49-F238E27FC236}">
                <a16:creationId xmlns:a16="http://schemas.microsoft.com/office/drawing/2014/main" id="{1BA81722-4475-BA55-21CC-8796D7DA553C}"/>
              </a:ext>
            </a:extLst>
          </p:cNvPr>
          <p:cNvSpPr/>
          <p:nvPr/>
        </p:nvSpPr>
        <p:spPr>
          <a:xfrm rot="8323644">
            <a:off x="10017828" y="1571624"/>
            <a:ext cx="214313" cy="1400175"/>
          </a:xfrm>
          <a:prstGeom prst="up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Up Arrow 48">
            <a:extLst>
              <a:ext uri="{FF2B5EF4-FFF2-40B4-BE49-F238E27FC236}">
                <a16:creationId xmlns:a16="http://schemas.microsoft.com/office/drawing/2014/main" id="{E1B71E48-3AD3-0402-9599-F02BEE306015}"/>
              </a:ext>
            </a:extLst>
          </p:cNvPr>
          <p:cNvSpPr/>
          <p:nvPr/>
        </p:nvSpPr>
        <p:spPr>
          <a:xfrm rot="2179851">
            <a:off x="10059081" y="4449383"/>
            <a:ext cx="214313" cy="1400175"/>
          </a:xfrm>
          <a:prstGeom prst="up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15219B4E-D2BD-7FCC-63F7-7183841FA801}"/>
              </a:ext>
            </a:extLst>
          </p:cNvPr>
          <p:cNvSpPr/>
          <p:nvPr/>
        </p:nvSpPr>
        <p:spPr>
          <a:xfrm>
            <a:off x="4724399" y="3019084"/>
            <a:ext cx="2743200" cy="130016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Goal 2: Detecting stenotic regions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7619A07A-6E18-6A88-096D-173F54DD06F7}"/>
              </a:ext>
            </a:extLst>
          </p:cNvPr>
          <p:cNvCxnSpPr>
            <a:stCxn id="50" idx="0"/>
            <a:endCxn id="31" idx="2"/>
          </p:cNvCxnSpPr>
          <p:nvPr/>
        </p:nvCxnSpPr>
        <p:spPr>
          <a:xfrm flipV="1">
            <a:off x="6095999" y="2271712"/>
            <a:ext cx="2028828" cy="7473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3D4AB748-3751-759E-A440-76E38C0412EF}"/>
              </a:ext>
            </a:extLst>
          </p:cNvPr>
          <p:cNvCxnSpPr>
            <a:cxnSpLocks/>
            <a:stCxn id="50" idx="0"/>
            <a:endCxn id="27" idx="2"/>
          </p:cNvCxnSpPr>
          <p:nvPr/>
        </p:nvCxnSpPr>
        <p:spPr>
          <a:xfrm flipH="1" flipV="1">
            <a:off x="4114802" y="2278856"/>
            <a:ext cx="1981197" cy="7402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42D1ABBB-1551-938F-FDB7-F53EF45453CB}"/>
              </a:ext>
            </a:extLst>
          </p:cNvPr>
          <p:cNvCxnSpPr>
            <a:stCxn id="50" idx="2"/>
            <a:endCxn id="33" idx="0"/>
          </p:cNvCxnSpPr>
          <p:nvPr/>
        </p:nvCxnSpPr>
        <p:spPr>
          <a:xfrm>
            <a:off x="6095999" y="4319246"/>
            <a:ext cx="2028827" cy="10028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71A3DBAE-3E40-E77C-90AB-A59A6A821E7B}"/>
              </a:ext>
            </a:extLst>
          </p:cNvPr>
          <p:cNvCxnSpPr>
            <a:stCxn id="50" idx="2"/>
            <a:endCxn id="28" idx="0"/>
          </p:cNvCxnSpPr>
          <p:nvPr/>
        </p:nvCxnSpPr>
        <p:spPr>
          <a:xfrm flipH="1">
            <a:off x="4114802" y="4319246"/>
            <a:ext cx="1981197" cy="10028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Slide Number Placeholder 64">
            <a:extLst>
              <a:ext uri="{FF2B5EF4-FFF2-40B4-BE49-F238E27FC236}">
                <a16:creationId xmlns:a16="http://schemas.microsoft.com/office/drawing/2014/main" id="{3CC2C338-B002-E940-7714-BC5C6293C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BA3C7-54BF-A44F-BF9F-39AEC49D220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6344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D955DF-7949-FF8D-60AF-5FF88361C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Goal 1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84E8F2-6083-11FE-DF6B-F2408EC3B2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Construct ROM from 3D model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B7AAA9-E350-CAEA-3B83-B6947D11C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BA3C7-54BF-A44F-BF9F-39AEC49D220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397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icture containing sculpture&#10;&#10;Description automatically generated">
            <a:extLst>
              <a:ext uri="{FF2B5EF4-FFF2-40B4-BE49-F238E27FC236}">
                <a16:creationId xmlns:a16="http://schemas.microsoft.com/office/drawing/2014/main" id="{1E372396-DD2A-C51A-1022-81B61EF30B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7445" y="2253329"/>
            <a:ext cx="4590562" cy="33318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26017D7-0802-82E5-B64A-D675A2B824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Model Gathering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E9552B-6262-83B2-59D8-03844FB05523}"/>
              </a:ext>
            </a:extLst>
          </p:cNvPr>
          <p:cNvSpPr txBox="1"/>
          <p:nvPr/>
        </p:nvSpPr>
        <p:spPr>
          <a:xfrm>
            <a:off x="838200" y="1883997"/>
            <a:ext cx="2780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0080_0001 (Healthy)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E75B4D-FCE2-A29C-4F35-2494D11AB683}"/>
              </a:ext>
            </a:extLst>
          </p:cNvPr>
          <p:cNvSpPr txBox="1"/>
          <p:nvPr/>
        </p:nvSpPr>
        <p:spPr>
          <a:xfrm>
            <a:off x="4705865" y="1883997"/>
            <a:ext cx="2780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0118_1000 (Alagille)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9895182-C4C9-15C8-9D21-2FD5BB316B91}"/>
              </a:ext>
            </a:extLst>
          </p:cNvPr>
          <p:cNvCxnSpPr>
            <a:cxnSpLocks/>
          </p:cNvCxnSpPr>
          <p:nvPr/>
        </p:nvCxnSpPr>
        <p:spPr>
          <a:xfrm flipH="1" flipV="1">
            <a:off x="5068307" y="3919259"/>
            <a:ext cx="665228" cy="93694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5498A77-7841-ADF1-9308-FDF5878E9B2D}"/>
              </a:ext>
            </a:extLst>
          </p:cNvPr>
          <p:cNvSpPr txBox="1"/>
          <p:nvPr/>
        </p:nvSpPr>
        <p:spPr>
          <a:xfrm>
            <a:off x="7985761" y="1272811"/>
            <a:ext cx="387096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Gather both healthy and stenosis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9 Healthy  (VMR)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2 Alagille  (VMR)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3 A&amp;W  (Lan et al.)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Working models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3 Healthy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2 Stenosis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Problems with VMR models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Not finely meshed enough to generate centerlines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Insufficiently blended (unable to load faces for blending)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F301D1-E005-73D4-BDB6-D107A3556F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334" y="2253329"/>
            <a:ext cx="3370627" cy="3554770"/>
          </a:xfrm>
          <a:prstGeom prst="rect">
            <a:avLst/>
          </a:prstGeom>
        </p:spPr>
      </p:pic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13CF039C-70A9-386C-1828-7DC84F815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BA3C7-54BF-A44F-BF9F-39AEC49D220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8866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295BAE-82F9-3FE0-B181-9D61B2026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Centerline/0D Model Generation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63E7CA-9874-95E4-13D4-BB66FD83154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257800" cy="4351338"/>
              </a:xfrm>
            </p:spPr>
            <p:txBody>
              <a:bodyPr/>
              <a:lstStyle/>
              <a:p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Generate Centerlines using VMTK</a:t>
                </a:r>
              </a:p>
              <a:p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Automatically generate 0D model using </a:t>
                </a:r>
                <a:r>
                  <a:rPr lang="en-US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Simvascular</a:t>
                </a:r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0D pipeline</a:t>
                </a:r>
              </a:p>
              <a:p>
                <a:pPr lvl="1"/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Linear wall</a:t>
                </a:r>
              </a:p>
              <a:p>
                <a:pPr lvl="1"/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EH/r =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1.26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</m:t>
                        </m:r>
                      </m:sup>
                    </m:sSup>
                  </m:oMath>
                </a14:m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dyne/cm^2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63E7CA-9874-95E4-13D4-BB66FD83154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257800" cy="4351338"/>
              </a:xfrm>
              <a:blipFill>
                <a:blip r:embed="rId3"/>
                <a:stretch>
                  <a:fillRect l="-2169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C36084-6640-D22D-F1EA-E7972D283E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BA3C7-54BF-A44F-BF9F-39AEC49D2200}" type="slidenum">
              <a:rPr lang="en-US" smtClean="0"/>
              <a:t>9</a:t>
            </a:fld>
            <a:endParaRPr lang="en-US"/>
          </a:p>
        </p:txBody>
      </p:sp>
      <p:pic>
        <p:nvPicPr>
          <p:cNvPr id="11" name="Picture 10" descr="A picture containing shape&#10;&#10;Description automatically generated">
            <a:extLst>
              <a:ext uri="{FF2B5EF4-FFF2-40B4-BE49-F238E27FC236}">
                <a16:creationId xmlns:a16="http://schemas.microsoft.com/office/drawing/2014/main" id="{15EBC306-F007-73EB-872C-E5F61FCEF9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2215" y="1484541"/>
            <a:ext cx="3942862" cy="4871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2726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12150</TotalTime>
  <Words>2413</Words>
  <Application>Microsoft Office PowerPoint</Application>
  <PresentationFormat>Widescreen</PresentationFormat>
  <Paragraphs>426</Paragraphs>
  <Slides>46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2" baseType="lpstr">
      <vt:lpstr>Arial</vt:lpstr>
      <vt:lpstr>Calibri</vt:lpstr>
      <vt:lpstr>Calibri Light</vt:lpstr>
      <vt:lpstr>Cambria</vt:lpstr>
      <vt:lpstr>Cambria Math</vt:lpstr>
      <vt:lpstr>Office Theme</vt:lpstr>
      <vt:lpstr>Probability-Based Surgical Guidance Tool for Balloon Angioplasty/Stenting</vt:lpstr>
      <vt:lpstr>Background</vt:lpstr>
      <vt:lpstr>Previous Work</vt:lpstr>
      <vt:lpstr>Motivation</vt:lpstr>
      <vt:lpstr>Project Goals/Steps</vt:lpstr>
      <vt:lpstr>PowerPoint Presentation</vt:lpstr>
      <vt:lpstr>Goal 1</vt:lpstr>
      <vt:lpstr>Model Gathering</vt:lpstr>
      <vt:lpstr>Centerline/0D Model Generation</vt:lpstr>
      <vt:lpstr>Healthy Models BC tuning</vt:lpstr>
      <vt:lpstr>Optimization Procedure</vt:lpstr>
      <vt:lpstr>Objective Function</vt:lpstr>
      <vt:lpstr>Stenosis Model BC</vt:lpstr>
      <vt:lpstr>Goal 2</vt:lpstr>
      <vt:lpstr>Identifying Stenosis</vt:lpstr>
      <vt:lpstr>Artificial Stenosis – Healthy Models</vt:lpstr>
      <vt:lpstr>Artificial Stenosis Effects</vt:lpstr>
      <vt:lpstr>Code</vt:lpstr>
      <vt:lpstr>Junction Modeling</vt:lpstr>
      <vt:lpstr>0D Junction Handling</vt:lpstr>
      <vt:lpstr>Junction Stenosis Problem</vt:lpstr>
      <vt:lpstr>Unresponsive Treatment/Artificial Stenosis</vt:lpstr>
      <vt:lpstr>Potential Solutions</vt:lpstr>
      <vt:lpstr>Preliminary Results</vt:lpstr>
      <vt:lpstr>0080_0001 (meanPAP)</vt:lpstr>
      <vt:lpstr>0080_0001 (Residual meanPAP)</vt:lpstr>
      <vt:lpstr>0080_0001 (sysPAP)</vt:lpstr>
      <vt:lpstr>0080_0001 (Residual sysPAP)</vt:lpstr>
      <vt:lpstr>0118_1000 (meanPAP)</vt:lpstr>
      <vt:lpstr>0118_1000 (Residual meanPAP)</vt:lpstr>
      <vt:lpstr>0118_1000 (sysPAP)</vt:lpstr>
      <vt:lpstr>0118_1000 (Residual sysPAP)</vt:lpstr>
      <vt:lpstr>Formulas</vt:lpstr>
      <vt:lpstr>Quantitative Metrics (3D Relative Errors)</vt:lpstr>
      <vt:lpstr>SU0238 (mPAP)</vt:lpstr>
      <vt:lpstr>Artificial Stenosis (0080_0001)</vt:lpstr>
      <vt:lpstr>Treatment (0118_0001)</vt:lpstr>
      <vt:lpstr>Goal 1&amp;2 – Next Steps</vt:lpstr>
      <vt:lpstr>Goal 3-6 – Next Steps</vt:lpstr>
      <vt:lpstr>Training Set Generation</vt:lpstr>
      <vt:lpstr>Neural Network</vt:lpstr>
      <vt:lpstr>Documentation of Results</vt:lpstr>
      <vt:lpstr>Normalization</vt:lpstr>
      <vt:lpstr>Other Solutions</vt:lpstr>
      <vt:lpstr> 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Probability-Based Surgical Guidance Tool for Balloon Angioplasty/Stenting</dc:title>
  <dc:creator>John Lee</dc:creator>
  <cp:lastModifiedBy>John Lee</cp:lastModifiedBy>
  <cp:revision>71</cp:revision>
  <dcterms:created xsi:type="dcterms:W3CDTF">2022-08-02T07:16:28Z</dcterms:created>
  <dcterms:modified xsi:type="dcterms:W3CDTF">2022-09-10T01:28:41Z</dcterms:modified>
</cp:coreProperties>
</file>